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Arimo" panose="020B0604020202020204" charset="0"/>
      <p:regular r:id="rId42"/>
    </p:embeddedFont>
    <p:embeddedFont>
      <p:font typeface="Calibri" panose="020F0502020204030204" pitchFamily="34" charset="0"/>
      <p:regular r:id="rId43"/>
      <p:bold r:id="rId44"/>
      <p:italic r:id="rId45"/>
      <p:boldItalic r:id="rId46"/>
    </p:embeddedFont>
    <p:embeddedFont>
      <p:font typeface="Clear Sans Bold" panose="020B0604020202020204" charset="0"/>
      <p:regular r:id="rId47"/>
    </p:embeddedFont>
    <p:embeddedFont>
      <p:font typeface="Clear Sans Regular" panose="020B0604020202020204" charset="0"/>
      <p:regular r:id="rId48"/>
    </p:embeddedFont>
    <p:embeddedFont>
      <p:font typeface="Clear Sans Regular Bold" panose="020B0604020202020204" charset="0"/>
      <p:regular r:id="rId49"/>
    </p:embeddedFont>
    <p:embeddedFont>
      <p:font typeface="Clear Sans Regular Bold Italics" panose="020B0604020202020204" charset="0"/>
      <p:regular r:id="rId50"/>
    </p:embeddedFont>
    <p:embeddedFont>
      <p:font typeface="Clear Sans Regular Italics" panose="020B0604020202020204" charset="0"/>
      <p:regular r:id="rId51"/>
    </p:embeddedFont>
    <p:embeddedFont>
      <p:font typeface="Franklin Gothic Medium Cond" panose="020B0606030402020204" pitchFamily="34" charset="0"/>
      <p:regular r:id="rId52"/>
    </p:embeddedFont>
    <p:embeddedFont>
      <p:font typeface="Libre Baskerville" panose="020B0604020202020204" charset="0"/>
      <p:regular r:id="rId53"/>
    </p:embeddedFont>
    <p:embeddedFont>
      <p:font typeface="Montserrat Bold" panose="020B0604020202020204" charset="-93"/>
      <p:regular r:id="rId54"/>
    </p:embeddedFont>
    <p:embeddedFont>
      <p:font typeface="Noto Sans" panose="020B0502040504020204" pitchFamily="34" charset="0"/>
      <p:regular r:id="rId55"/>
      <p:bold r:id="rId56"/>
      <p:italic r:id="rId57"/>
      <p:boldItalic r:id="rId58"/>
    </p:embeddedFont>
    <p:embeddedFont>
      <p:font typeface="Noto Serif Display Black" panose="020B0604020202020204"/>
      <p:regular r:id="rId59"/>
    </p:embeddedFont>
    <p:embeddedFont>
      <p:font typeface="Palatino Linotype" panose="02040502050505030304" pitchFamily="18" charset="0"/>
      <p:regular r:id="rId60"/>
      <p:bold r:id="rId61"/>
      <p:italic r:id="rId62"/>
      <p:boldItalic r:id="rId63"/>
    </p:embeddedFont>
    <p:embeddedFont>
      <p:font typeface="Public Sans" panose="020B0604020202020204" charset="-93"/>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77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reveal/>
      </p:transition>
    </mc:Choice>
    <mc:Fallback>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1241" b="12088"/>
          <a:stretch>
            <a:fillRect/>
          </a:stretch>
        </p:blipFill>
        <p:spPr>
          <a:xfrm>
            <a:off x="2455186" y="7895378"/>
            <a:ext cx="15982650" cy="2534795"/>
          </a:xfrm>
          <a:prstGeom prst="rect">
            <a:avLst/>
          </a:prstGeom>
        </p:spPr>
      </p:pic>
      <p:grpSp>
        <p:nvGrpSpPr>
          <p:cNvPr id="3" name="Group 3"/>
          <p:cNvGrpSpPr/>
          <p:nvPr/>
        </p:nvGrpSpPr>
        <p:grpSpPr>
          <a:xfrm>
            <a:off x="16077218" y="7304337"/>
            <a:ext cx="1182082" cy="118208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5" name="TextBox 5"/>
          <p:cNvSpPr txBox="1"/>
          <p:nvPr/>
        </p:nvSpPr>
        <p:spPr>
          <a:xfrm>
            <a:off x="2455186" y="2216699"/>
            <a:ext cx="13595755" cy="1609725"/>
          </a:xfrm>
          <a:prstGeom prst="rect">
            <a:avLst/>
          </a:prstGeom>
        </p:spPr>
        <p:txBody>
          <a:bodyPr lIns="0" tIns="0" rIns="0" bIns="0" rtlCol="0" anchor="t">
            <a:spAutoFit/>
          </a:bodyPr>
          <a:lstStyle/>
          <a:p>
            <a:pPr algn="ctr">
              <a:lnSpc>
                <a:spcPts val="12000"/>
              </a:lnSpc>
            </a:pPr>
            <a:r>
              <a:rPr lang="en-US" sz="12000" spc="-359" dirty="0">
                <a:solidFill>
                  <a:srgbClr val="3D4248"/>
                </a:solidFill>
                <a:latin typeface="Clear Sans Regular Bold"/>
              </a:rPr>
              <a:t>FINAL PROJECT </a:t>
            </a:r>
          </a:p>
        </p:txBody>
      </p:sp>
      <p:sp>
        <p:nvSpPr>
          <p:cNvPr id="6" name="TextBox 6"/>
          <p:cNvSpPr txBox="1"/>
          <p:nvPr/>
        </p:nvSpPr>
        <p:spPr>
          <a:xfrm>
            <a:off x="8340884" y="5067300"/>
            <a:ext cx="8560276" cy="712470"/>
          </a:xfrm>
          <a:prstGeom prst="rect">
            <a:avLst/>
          </a:prstGeom>
        </p:spPr>
        <p:txBody>
          <a:bodyPr lIns="0" tIns="0" rIns="0" bIns="0" rtlCol="0" anchor="t">
            <a:spAutoFit/>
          </a:bodyPr>
          <a:lstStyle/>
          <a:p>
            <a:pPr algn="r">
              <a:lnSpc>
                <a:spcPts val="5880"/>
              </a:lnSpc>
              <a:spcBef>
                <a:spcPct val="0"/>
              </a:spcBef>
            </a:pPr>
            <a:r>
              <a:rPr lang="en-US" sz="4200" spc="-84" dirty="0">
                <a:solidFill>
                  <a:srgbClr val="3D4248"/>
                </a:solidFill>
                <a:latin typeface="Clear Sans Regular"/>
              </a:rPr>
              <a:t>Group 6</a:t>
            </a:r>
          </a:p>
        </p:txBody>
      </p:sp>
      <p:sp>
        <p:nvSpPr>
          <p:cNvPr id="7" name="TextBox 7"/>
          <p:cNvSpPr txBox="1"/>
          <p:nvPr/>
        </p:nvSpPr>
        <p:spPr>
          <a:xfrm>
            <a:off x="1028700" y="1035368"/>
            <a:ext cx="6603764" cy="306705"/>
          </a:xfrm>
          <a:prstGeom prst="rect">
            <a:avLst/>
          </a:prstGeom>
        </p:spPr>
        <p:txBody>
          <a:bodyPr lIns="0" tIns="0" rIns="0" bIns="0" rtlCol="0" anchor="t">
            <a:spAutoFit/>
          </a:bodyPr>
          <a:lstStyle/>
          <a:p>
            <a:pPr marL="0" lvl="0" indent="0">
              <a:lnSpc>
                <a:spcPts val="2520"/>
              </a:lnSpc>
              <a:spcBef>
                <a:spcPct val="0"/>
              </a:spcBef>
            </a:pPr>
            <a:r>
              <a:rPr lang="en-US" sz="1800" spc="179" dirty="0">
                <a:solidFill>
                  <a:srgbClr val="6F8090"/>
                </a:solidFill>
                <a:latin typeface="Clear Sans Regular"/>
              </a:rPr>
              <a:t>26.12.2021</a:t>
            </a:r>
          </a:p>
        </p:txBody>
      </p:sp>
      <p:grpSp>
        <p:nvGrpSpPr>
          <p:cNvPr id="8" name="Group 8"/>
          <p:cNvGrpSpPr/>
          <p:nvPr/>
        </p:nvGrpSpPr>
        <p:grpSpPr>
          <a:xfrm>
            <a:off x="16901160" y="1028700"/>
            <a:ext cx="358140" cy="358140"/>
            <a:chOff x="0" y="0"/>
            <a:chExt cx="477520" cy="477520"/>
          </a:xfrm>
        </p:grpSpPr>
        <p:grpSp>
          <p:nvGrpSpPr>
            <p:cNvPr id="9" name="Group 9"/>
            <p:cNvGrpSpPr/>
            <p:nvPr/>
          </p:nvGrpSpPr>
          <p:grpSpPr>
            <a:xfrm>
              <a:off x="0" y="0"/>
              <a:ext cx="477520" cy="77593"/>
              <a:chOff x="0" y="0"/>
              <a:chExt cx="1913890" cy="310990"/>
            </a:xfrm>
          </p:grpSpPr>
          <p:sp>
            <p:nvSpPr>
              <p:cNvPr id="10" name="Freeform 10"/>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11" name="Group 11"/>
            <p:cNvGrpSpPr/>
            <p:nvPr/>
          </p:nvGrpSpPr>
          <p:grpSpPr>
            <a:xfrm>
              <a:off x="0" y="199964"/>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13" name="Group 13"/>
            <p:cNvGrpSpPr/>
            <p:nvPr/>
          </p:nvGrpSpPr>
          <p:grpSpPr>
            <a:xfrm>
              <a:off x="0" y="399927"/>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sp>
        <p:nvSpPr>
          <p:cNvPr id="15" name="TextBox 15"/>
          <p:cNvSpPr txBox="1"/>
          <p:nvPr/>
        </p:nvSpPr>
        <p:spPr>
          <a:xfrm>
            <a:off x="1543006" y="3968750"/>
            <a:ext cx="13595755" cy="1811020"/>
          </a:xfrm>
          <a:prstGeom prst="rect">
            <a:avLst/>
          </a:prstGeom>
        </p:spPr>
        <p:txBody>
          <a:bodyPr lIns="0" tIns="0" rIns="0" bIns="0" rtlCol="0" anchor="t">
            <a:spAutoFit/>
          </a:bodyPr>
          <a:lstStyle/>
          <a:p>
            <a:pPr algn="ctr">
              <a:lnSpc>
                <a:spcPts val="7279"/>
              </a:lnSpc>
            </a:pPr>
            <a:r>
              <a:rPr lang="en-US" sz="5199" dirty="0">
                <a:solidFill>
                  <a:srgbClr val="F1630F"/>
                </a:solidFill>
                <a:latin typeface="Clear Sans Regular"/>
              </a:rPr>
              <a:t>RFM Model for customer segmentation using K-Means algorithm and predicting CLV</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sp>
        <p:nvSpPr>
          <p:cNvPr id="2" name="AutoShape 2"/>
          <p:cNvSpPr/>
          <p:nvPr/>
        </p:nvSpPr>
        <p:spPr>
          <a:xfrm>
            <a:off x="8992176" y="1028700"/>
            <a:ext cx="9295824" cy="0"/>
          </a:xfrm>
          <a:prstGeom prst="line">
            <a:avLst/>
          </a:prstGeom>
          <a:ln w="9525" cap="rnd">
            <a:solidFill>
              <a:srgbClr val="F1F1F1"/>
            </a:solidFill>
            <a:prstDash val="solid"/>
            <a:headEnd type="none" w="sm" len="sm"/>
            <a:tailEnd type="none" w="sm" len="sm"/>
          </a:ln>
        </p:spPr>
      </p:sp>
      <p:sp>
        <p:nvSpPr>
          <p:cNvPr id="3" name="AutoShape 3"/>
          <p:cNvSpPr/>
          <p:nvPr/>
        </p:nvSpPr>
        <p:spPr>
          <a:xfrm>
            <a:off x="8992176" y="9072368"/>
            <a:ext cx="9295824" cy="0"/>
          </a:xfrm>
          <a:prstGeom prst="line">
            <a:avLst/>
          </a:prstGeom>
          <a:ln w="9525" cap="rnd">
            <a:solidFill>
              <a:srgbClr val="F1F1F1"/>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5554724" y="1318848"/>
            <a:ext cx="11855863" cy="8832019"/>
          </a:xfrm>
          <a:prstGeom prst="rect">
            <a:avLst/>
          </a:prstGeom>
        </p:spPr>
      </p:pic>
      <p:grpSp>
        <p:nvGrpSpPr>
          <p:cNvPr id="5" name="Group 5"/>
          <p:cNvGrpSpPr/>
          <p:nvPr/>
        </p:nvGrpSpPr>
        <p:grpSpPr>
          <a:xfrm>
            <a:off x="415110" y="7260196"/>
            <a:ext cx="3002915" cy="2187923"/>
            <a:chOff x="0" y="0"/>
            <a:chExt cx="2306225" cy="1680315"/>
          </a:xfrm>
        </p:grpSpPr>
        <p:sp>
          <p:nvSpPr>
            <p:cNvPr id="6" name="Freeform 6"/>
            <p:cNvSpPr/>
            <p:nvPr/>
          </p:nvSpPr>
          <p:spPr>
            <a:xfrm>
              <a:off x="0" y="0"/>
              <a:ext cx="2306225" cy="1680315"/>
            </a:xfrm>
            <a:custGeom>
              <a:avLst/>
              <a:gdLst/>
              <a:ahLst/>
              <a:cxnLst/>
              <a:rect l="l" t="t" r="r" b="b"/>
              <a:pathLst>
                <a:path w="2306225" h="1680315">
                  <a:moveTo>
                    <a:pt x="0" y="0"/>
                  </a:moveTo>
                  <a:lnTo>
                    <a:pt x="2306225" y="0"/>
                  </a:lnTo>
                  <a:lnTo>
                    <a:pt x="2306225" y="1680315"/>
                  </a:lnTo>
                  <a:lnTo>
                    <a:pt x="0" y="1680315"/>
                  </a:lnTo>
                  <a:close/>
                </a:path>
              </a:pathLst>
            </a:custGeom>
            <a:solidFill>
              <a:srgbClr val="373737"/>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6848" y="5333319"/>
            <a:ext cx="3695839" cy="4114800"/>
          </a:xfrm>
          <a:prstGeom prst="rect">
            <a:avLst/>
          </a:prstGeom>
        </p:spPr>
      </p:pic>
      <p:sp>
        <p:nvSpPr>
          <p:cNvPr id="8" name="TextBox 8"/>
          <p:cNvSpPr txBox="1"/>
          <p:nvPr/>
        </p:nvSpPr>
        <p:spPr>
          <a:xfrm>
            <a:off x="354557" y="56469"/>
            <a:ext cx="14398478" cy="1073193"/>
          </a:xfrm>
          <a:prstGeom prst="rect">
            <a:avLst/>
          </a:prstGeom>
        </p:spPr>
        <p:txBody>
          <a:bodyPr lIns="0" tIns="0" rIns="0" bIns="0" rtlCol="0" anchor="t">
            <a:spAutoFit/>
          </a:bodyPr>
          <a:lstStyle/>
          <a:p>
            <a:pPr marL="0" lvl="0" indent="0">
              <a:lnSpc>
                <a:spcPts val="8450"/>
              </a:lnSpc>
              <a:spcBef>
                <a:spcPct val="0"/>
              </a:spcBef>
            </a:pPr>
            <a:r>
              <a:rPr lang="en-US" sz="7041" dirty="0">
                <a:solidFill>
                  <a:srgbClr val="FFFFFF"/>
                </a:solidFill>
                <a:latin typeface="Clear Sans Regular"/>
              </a:rPr>
              <a:t>Co</a:t>
            </a:r>
            <a:r>
              <a:rPr lang="en-US" sz="7041" u="none" dirty="0">
                <a:solidFill>
                  <a:srgbClr val="FFFFFF"/>
                </a:solidFill>
                <a:latin typeface="Clear Sans Regular"/>
              </a:rPr>
              <a:t>hort Analyst based on time</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205195" y="5628288"/>
            <a:ext cx="6381657" cy="1243965"/>
          </a:xfrm>
          <a:prstGeom prst="rect">
            <a:avLst/>
          </a:prstGeom>
        </p:spPr>
        <p:txBody>
          <a:bodyPr lIns="0" tIns="0" rIns="0" bIns="0" rtlCol="0" anchor="t">
            <a:spAutoFit/>
          </a:bodyPr>
          <a:lstStyle/>
          <a:p>
            <a:pPr marL="0" lvl="0" indent="0" algn="l">
              <a:lnSpc>
                <a:spcPts val="3359"/>
              </a:lnSpc>
            </a:pPr>
            <a:r>
              <a:rPr lang="en-US" sz="2400" dirty="0">
                <a:solidFill>
                  <a:srgbClr val="373737"/>
                </a:solidFill>
                <a:latin typeface="Clear Sans Regular"/>
              </a:rPr>
              <a:t>The</a:t>
            </a:r>
            <a:r>
              <a:rPr lang="en-US" sz="2400" u="none" dirty="0">
                <a:solidFill>
                  <a:srgbClr val="373737"/>
                </a:solidFill>
                <a:latin typeface="Clear Sans Regular"/>
              </a:rPr>
              <a:t> first order made in May 2011 and the last order was recorded in June 2014 and there are 36 cohort indexes. The darker the blue</a:t>
            </a:r>
          </a:p>
        </p:txBody>
      </p:sp>
      <p:sp>
        <p:nvSpPr>
          <p:cNvPr id="3" name="TextBox 3"/>
          <p:cNvSpPr txBox="1"/>
          <p:nvPr/>
        </p:nvSpPr>
        <p:spPr>
          <a:xfrm>
            <a:off x="9794243" y="3003846"/>
            <a:ext cx="7231728" cy="1430655"/>
          </a:xfrm>
          <a:prstGeom prst="rect">
            <a:avLst/>
          </a:prstGeom>
        </p:spPr>
        <p:txBody>
          <a:bodyPr lIns="0" tIns="0" rIns="0" bIns="0" rtlCol="0" anchor="t">
            <a:spAutoFit/>
          </a:bodyPr>
          <a:lstStyle/>
          <a:p>
            <a:pPr>
              <a:lnSpc>
                <a:spcPts val="3840"/>
              </a:lnSpc>
            </a:pPr>
            <a:r>
              <a:rPr lang="en-US" sz="2400" dirty="0">
                <a:solidFill>
                  <a:srgbClr val="373737"/>
                </a:solidFill>
                <a:latin typeface="Clear Sans Regular"/>
              </a:rPr>
              <a:t>Customers did not transact regularly after the first 3 months, but after the 4th month, most customers started reorder again.</a:t>
            </a:r>
          </a:p>
        </p:txBody>
      </p:sp>
      <p:sp>
        <p:nvSpPr>
          <p:cNvPr id="4" name="AutoShape 4"/>
          <p:cNvSpPr/>
          <p:nvPr/>
        </p:nvSpPr>
        <p:spPr>
          <a:xfrm>
            <a:off x="9560914" y="1870371"/>
            <a:ext cx="7698386" cy="0"/>
          </a:xfrm>
          <a:prstGeom prst="line">
            <a:avLst/>
          </a:prstGeom>
          <a:ln w="9525" cap="rnd">
            <a:solidFill>
              <a:srgbClr val="373737"/>
            </a:solidFill>
            <a:prstDash val="solid"/>
            <a:headEnd type="none" w="sm" len="sm"/>
            <a:tailEnd type="none" w="sm" len="sm"/>
          </a:ln>
        </p:spPr>
      </p:sp>
      <p:sp>
        <p:nvSpPr>
          <p:cNvPr id="5" name="AutoShape 5"/>
          <p:cNvSpPr/>
          <p:nvPr/>
        </p:nvSpPr>
        <p:spPr>
          <a:xfrm>
            <a:off x="9560914" y="8407104"/>
            <a:ext cx="7698386" cy="0"/>
          </a:xfrm>
          <a:prstGeom prst="line">
            <a:avLst/>
          </a:prstGeom>
          <a:ln w="9525" cap="rnd">
            <a:solidFill>
              <a:srgbClr val="373737"/>
            </a:solidFill>
            <a:prstDash val="solid"/>
            <a:headEnd type="none" w="sm" len="sm"/>
            <a:tailEnd type="none" w="sm" len="sm"/>
          </a:ln>
        </p:spPr>
      </p:sp>
      <p:sp>
        <p:nvSpPr>
          <p:cNvPr id="6" name="TextBox 6"/>
          <p:cNvSpPr txBox="1"/>
          <p:nvPr/>
        </p:nvSpPr>
        <p:spPr>
          <a:xfrm>
            <a:off x="1028700" y="1870371"/>
            <a:ext cx="7248650" cy="2447925"/>
          </a:xfrm>
          <a:prstGeom prst="rect">
            <a:avLst/>
          </a:prstGeom>
        </p:spPr>
        <p:txBody>
          <a:bodyPr lIns="0" tIns="0" rIns="0" bIns="0" rtlCol="0" anchor="t">
            <a:spAutoFit/>
          </a:bodyPr>
          <a:lstStyle/>
          <a:p>
            <a:pPr marL="0" lvl="0" indent="0">
              <a:lnSpc>
                <a:spcPts val="9600"/>
              </a:lnSpc>
              <a:spcBef>
                <a:spcPct val="0"/>
              </a:spcBef>
            </a:pPr>
            <a:r>
              <a:rPr lang="en-US" sz="8000" dirty="0">
                <a:solidFill>
                  <a:srgbClr val="000000"/>
                </a:solidFill>
                <a:latin typeface="Clear Sans Regular"/>
              </a:rPr>
              <a:t>Co</a:t>
            </a:r>
            <a:r>
              <a:rPr lang="en-US" sz="8000" u="none" dirty="0">
                <a:solidFill>
                  <a:srgbClr val="000000"/>
                </a:solidFill>
                <a:latin typeface="Clear Sans Regular"/>
              </a:rPr>
              <a:t>hort Analyst based on time</a:t>
            </a:r>
          </a:p>
        </p:txBody>
      </p:sp>
      <p:sp>
        <p:nvSpPr>
          <p:cNvPr id="7" name="TextBox 7"/>
          <p:cNvSpPr txBox="1"/>
          <p:nvPr/>
        </p:nvSpPr>
        <p:spPr>
          <a:xfrm>
            <a:off x="9794243" y="5268243"/>
            <a:ext cx="7231728" cy="1916430"/>
          </a:xfrm>
          <a:prstGeom prst="rect">
            <a:avLst/>
          </a:prstGeom>
        </p:spPr>
        <p:txBody>
          <a:bodyPr lIns="0" tIns="0" rIns="0" bIns="0" rtlCol="0" anchor="t">
            <a:spAutoFit/>
          </a:bodyPr>
          <a:lstStyle/>
          <a:p>
            <a:pPr>
              <a:lnSpc>
                <a:spcPts val="3840"/>
              </a:lnSpc>
            </a:pPr>
            <a:r>
              <a:rPr lang="en-US" sz="2400" dirty="0">
                <a:solidFill>
                  <a:srgbClr val="373737"/>
                </a:solidFill>
                <a:latin typeface="Clear Sans Regular"/>
              </a:rPr>
              <a:t>Generally, the company's customer retention policy was appropriate for the period before 2012 and was able to retain this group of loyal customers until the end of the period. </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58113"/>
            <a:ext cx="5987974" cy="4500187"/>
            <a:chOff x="0" y="0"/>
            <a:chExt cx="7983965" cy="6000249"/>
          </a:xfrm>
        </p:grpSpPr>
        <p:pic>
          <p:nvPicPr>
            <p:cNvPr id="3" name="Picture 3"/>
            <p:cNvPicPr>
              <a:picLocks noChangeAspect="1"/>
            </p:cNvPicPr>
            <p:nvPr/>
          </p:nvPicPr>
          <p:blipFill>
            <a:blip r:embed="rId2"/>
            <a:srcRect l="26757" r="16913"/>
            <a:stretch>
              <a:fillRect/>
            </a:stretch>
          </p:blipFill>
          <p:spPr>
            <a:xfrm>
              <a:off x="0" y="0"/>
              <a:ext cx="7983965" cy="6000249"/>
            </a:xfrm>
            <a:prstGeom prst="rect">
              <a:avLst/>
            </a:prstGeom>
          </p:spPr>
        </p:pic>
      </p:grpSp>
      <p:sp>
        <p:nvSpPr>
          <p:cNvPr id="4" name="AutoShape 4"/>
          <p:cNvSpPr/>
          <p:nvPr/>
        </p:nvSpPr>
        <p:spPr>
          <a:xfrm>
            <a:off x="8992176" y="1028700"/>
            <a:ext cx="9295824" cy="0"/>
          </a:xfrm>
          <a:prstGeom prst="line">
            <a:avLst/>
          </a:prstGeom>
          <a:ln w="9525" cap="rnd">
            <a:solidFill>
              <a:srgbClr val="F1F1F1"/>
            </a:solidFill>
            <a:prstDash val="solid"/>
            <a:headEnd type="none" w="sm" len="sm"/>
            <a:tailEnd type="none" w="sm" len="sm"/>
          </a:ln>
        </p:spPr>
      </p:sp>
      <p:sp>
        <p:nvSpPr>
          <p:cNvPr id="5" name="AutoShape 5"/>
          <p:cNvSpPr/>
          <p:nvPr/>
        </p:nvSpPr>
        <p:spPr>
          <a:xfrm>
            <a:off x="9144000" y="9248775"/>
            <a:ext cx="9295824" cy="0"/>
          </a:xfrm>
          <a:prstGeom prst="line">
            <a:avLst/>
          </a:prstGeom>
          <a:ln w="9525" cap="rnd">
            <a:solidFill>
              <a:srgbClr val="F1F1F1"/>
            </a:solidFill>
            <a:prstDash val="solid"/>
            <a:headEnd type="none" w="sm" len="sm"/>
            <a:tailEnd type="none" w="sm" len="sm"/>
          </a:ln>
        </p:spPr>
      </p:sp>
      <p:pic>
        <p:nvPicPr>
          <p:cNvPr id="6" name="Picture 6"/>
          <p:cNvPicPr>
            <a:picLocks noChangeAspect="1"/>
          </p:cNvPicPr>
          <p:nvPr/>
        </p:nvPicPr>
        <p:blipFill>
          <a:blip r:embed="rId3"/>
          <a:srcRect/>
          <a:stretch>
            <a:fillRect/>
          </a:stretch>
        </p:blipFill>
        <p:spPr>
          <a:xfrm>
            <a:off x="9772799" y="1482466"/>
            <a:ext cx="7734578" cy="7322068"/>
          </a:xfrm>
          <a:prstGeom prst="rect">
            <a:avLst/>
          </a:prstGeom>
        </p:spPr>
      </p:pic>
      <p:sp>
        <p:nvSpPr>
          <p:cNvPr id="7" name="TextBox 7"/>
          <p:cNvSpPr txBox="1"/>
          <p:nvPr/>
        </p:nvSpPr>
        <p:spPr>
          <a:xfrm>
            <a:off x="780623" y="1435868"/>
            <a:ext cx="7223316" cy="1538883"/>
          </a:xfrm>
          <a:prstGeom prst="rect">
            <a:avLst/>
          </a:prstGeom>
        </p:spPr>
        <p:txBody>
          <a:bodyPr wrap="square" lIns="0" tIns="0" rIns="0" bIns="0" rtlCol="0" anchor="t">
            <a:spAutoFit/>
          </a:bodyPr>
          <a:lstStyle/>
          <a:p>
            <a:pPr marL="0" lvl="0" indent="0">
              <a:lnSpc>
                <a:spcPts val="6000"/>
              </a:lnSpc>
              <a:spcBef>
                <a:spcPct val="0"/>
              </a:spcBef>
            </a:pPr>
            <a:r>
              <a:rPr lang="en-US" sz="5000" dirty="0">
                <a:solidFill>
                  <a:srgbClr val="FFFFFF"/>
                </a:solidFill>
                <a:latin typeface="Clear Sans Regular"/>
              </a:rPr>
              <a:t>C</a:t>
            </a:r>
            <a:r>
              <a:rPr lang="en-US" sz="5000" u="none" dirty="0">
                <a:solidFill>
                  <a:srgbClr val="FFFFFF"/>
                </a:solidFill>
                <a:latin typeface="Clear Sans Regular"/>
              </a:rPr>
              <a:t>ustomer segmentation based on RFM model</a:t>
            </a:r>
          </a:p>
        </p:txBody>
      </p:sp>
      <p:sp>
        <p:nvSpPr>
          <p:cNvPr id="8" name="TextBox 8"/>
          <p:cNvSpPr txBox="1"/>
          <p:nvPr/>
        </p:nvSpPr>
        <p:spPr>
          <a:xfrm>
            <a:off x="625284" y="3566932"/>
            <a:ext cx="4181883" cy="405765"/>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FFFFFF"/>
                </a:solidFill>
                <a:latin typeface="Clear Sans Regular"/>
              </a:rPr>
              <a:t>Cal</a:t>
            </a:r>
            <a:r>
              <a:rPr lang="en-US" sz="2400" u="none" dirty="0">
                <a:solidFill>
                  <a:srgbClr val="FFFFFF"/>
                </a:solidFill>
                <a:latin typeface="Clear Sans Regular"/>
              </a:rPr>
              <a:t>culate the RFM values.</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7794825" y="1028700"/>
            <a:ext cx="10493175" cy="0"/>
          </a:xfrm>
          <a:prstGeom prst="line">
            <a:avLst/>
          </a:prstGeom>
          <a:ln w="9525" cap="rnd">
            <a:solidFill>
              <a:srgbClr val="373737"/>
            </a:solidFill>
            <a:prstDash val="solid"/>
            <a:headEnd type="none" w="sm" len="sm"/>
            <a:tailEnd type="none" w="sm" len="sm"/>
          </a:ln>
        </p:spPr>
      </p:sp>
      <p:sp>
        <p:nvSpPr>
          <p:cNvPr id="3" name="AutoShape 3"/>
          <p:cNvSpPr/>
          <p:nvPr/>
        </p:nvSpPr>
        <p:spPr>
          <a:xfrm>
            <a:off x="7794825" y="9258300"/>
            <a:ext cx="10493175" cy="0"/>
          </a:xfrm>
          <a:prstGeom prst="line">
            <a:avLst/>
          </a:prstGeom>
          <a:ln w="9525" cap="rnd">
            <a:solidFill>
              <a:srgbClr val="373737"/>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7394939" y="1939298"/>
            <a:ext cx="10893061" cy="6408404"/>
          </a:xfrm>
          <a:prstGeom prst="rect">
            <a:avLst/>
          </a:prstGeom>
        </p:spPr>
      </p:pic>
      <p:sp>
        <p:nvSpPr>
          <p:cNvPr id="6" name="TextBox 6"/>
          <p:cNvSpPr txBox="1"/>
          <p:nvPr/>
        </p:nvSpPr>
        <p:spPr>
          <a:xfrm>
            <a:off x="762000" y="3238500"/>
            <a:ext cx="3657600" cy="436017"/>
          </a:xfrm>
          <a:prstGeom prst="rect">
            <a:avLst/>
          </a:prstGeom>
        </p:spPr>
        <p:txBody>
          <a:bodyPr wrap="square" lIns="0" tIns="0" rIns="0" bIns="0" rtlCol="0" anchor="t">
            <a:spAutoFit/>
          </a:bodyPr>
          <a:lstStyle/>
          <a:p>
            <a:pPr marL="0" lvl="0" indent="0" algn="l">
              <a:lnSpc>
                <a:spcPts val="3359"/>
              </a:lnSpc>
            </a:pPr>
            <a:r>
              <a:rPr lang="en-US" sz="3200" dirty="0">
                <a:solidFill>
                  <a:srgbClr val="373737"/>
                </a:solidFill>
                <a:latin typeface="Clear Sans Regular"/>
              </a:rPr>
              <a:t>De</a:t>
            </a:r>
            <a:r>
              <a:rPr lang="en-US" sz="3200" u="none" dirty="0">
                <a:solidFill>
                  <a:srgbClr val="373737"/>
                </a:solidFill>
                <a:latin typeface="Clear Sans Regular"/>
              </a:rPr>
              <a:t>scriptive Analysis </a:t>
            </a:r>
          </a:p>
        </p:txBody>
      </p:sp>
      <p:sp>
        <p:nvSpPr>
          <p:cNvPr id="7" name="TextBox 7"/>
          <p:cNvSpPr txBox="1"/>
          <p:nvPr/>
        </p:nvSpPr>
        <p:spPr>
          <a:xfrm>
            <a:off x="269384" y="1333500"/>
            <a:ext cx="7125555" cy="1538883"/>
          </a:xfrm>
          <a:prstGeom prst="rect">
            <a:avLst/>
          </a:prstGeom>
        </p:spPr>
        <p:txBody>
          <a:bodyPr wrap="square" lIns="0" tIns="0" rIns="0" bIns="0" rtlCol="0" anchor="t">
            <a:spAutoFit/>
          </a:bodyPr>
          <a:lstStyle/>
          <a:p>
            <a:pPr marL="0" lvl="0" indent="0">
              <a:lnSpc>
                <a:spcPts val="6000"/>
              </a:lnSpc>
              <a:spcBef>
                <a:spcPct val="0"/>
              </a:spcBef>
            </a:pPr>
            <a:r>
              <a:rPr lang="en-US" sz="5000" dirty="0">
                <a:solidFill>
                  <a:srgbClr val="000000"/>
                </a:solidFill>
                <a:latin typeface="Clear Sans Regular"/>
              </a:rPr>
              <a:t>C</a:t>
            </a:r>
            <a:r>
              <a:rPr lang="en-US" sz="5000" u="none" dirty="0">
                <a:solidFill>
                  <a:srgbClr val="000000"/>
                </a:solidFill>
                <a:latin typeface="Clear Sans Regular"/>
              </a:rPr>
              <a:t>ustomer segmentation based on RFM model</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sp>
        <p:nvSpPr>
          <p:cNvPr id="4" name="AutoShape 4"/>
          <p:cNvSpPr/>
          <p:nvPr/>
        </p:nvSpPr>
        <p:spPr>
          <a:xfrm>
            <a:off x="8992176" y="1028700"/>
            <a:ext cx="9295824" cy="0"/>
          </a:xfrm>
          <a:prstGeom prst="line">
            <a:avLst/>
          </a:prstGeom>
          <a:ln w="9525" cap="rnd">
            <a:solidFill>
              <a:srgbClr val="F1F1F1"/>
            </a:solidFill>
            <a:prstDash val="solid"/>
            <a:headEnd type="none" w="sm" len="sm"/>
            <a:tailEnd type="none" w="sm" len="sm"/>
          </a:ln>
        </p:spPr>
      </p:sp>
      <p:sp>
        <p:nvSpPr>
          <p:cNvPr id="5" name="AutoShape 5"/>
          <p:cNvSpPr/>
          <p:nvPr/>
        </p:nvSpPr>
        <p:spPr>
          <a:xfrm>
            <a:off x="9144000" y="9248775"/>
            <a:ext cx="9295824" cy="0"/>
          </a:xfrm>
          <a:prstGeom prst="line">
            <a:avLst/>
          </a:prstGeom>
          <a:ln w="9525" cap="rnd">
            <a:solidFill>
              <a:srgbClr val="F1F1F1"/>
            </a:solidFill>
            <a:prstDash val="solid"/>
            <a:headEnd type="none" w="sm" len="sm"/>
            <a:tailEnd type="none" w="sm" len="sm"/>
          </a:ln>
        </p:spPr>
      </p:sp>
      <p:grpSp>
        <p:nvGrpSpPr>
          <p:cNvPr id="6" name="Group 6"/>
          <p:cNvGrpSpPr/>
          <p:nvPr/>
        </p:nvGrpSpPr>
        <p:grpSpPr>
          <a:xfrm>
            <a:off x="415110" y="4480764"/>
            <a:ext cx="6817672" cy="2643936"/>
            <a:chOff x="0" y="0"/>
            <a:chExt cx="2306225" cy="1680315"/>
          </a:xfrm>
        </p:grpSpPr>
        <p:sp>
          <p:nvSpPr>
            <p:cNvPr id="7" name="Freeform 7"/>
            <p:cNvSpPr/>
            <p:nvPr/>
          </p:nvSpPr>
          <p:spPr>
            <a:xfrm>
              <a:off x="0" y="0"/>
              <a:ext cx="2306225" cy="1680315"/>
            </a:xfrm>
            <a:custGeom>
              <a:avLst/>
              <a:gdLst/>
              <a:ahLst/>
              <a:cxnLst/>
              <a:rect l="l" t="t" r="r" b="b"/>
              <a:pathLst>
                <a:path w="2306225" h="1680315">
                  <a:moveTo>
                    <a:pt x="0" y="0"/>
                  </a:moveTo>
                  <a:lnTo>
                    <a:pt x="2306225" y="0"/>
                  </a:lnTo>
                  <a:lnTo>
                    <a:pt x="2306225" y="1680315"/>
                  </a:lnTo>
                  <a:lnTo>
                    <a:pt x="0" y="1680315"/>
                  </a:lnTo>
                  <a:close/>
                </a:path>
              </a:pathLst>
            </a:custGeom>
            <a:solidFill>
              <a:srgbClr val="373737"/>
            </a:solidFill>
          </p:spPr>
        </p:sp>
      </p:grpSp>
      <p:pic>
        <p:nvPicPr>
          <p:cNvPr id="8" name="Picture 8"/>
          <p:cNvPicPr>
            <a:picLocks noChangeAspect="1"/>
          </p:cNvPicPr>
          <p:nvPr/>
        </p:nvPicPr>
        <p:blipFill>
          <a:blip r:embed="rId2"/>
          <a:srcRect/>
          <a:stretch>
            <a:fillRect/>
          </a:stretch>
        </p:blipFill>
        <p:spPr>
          <a:xfrm>
            <a:off x="10490222" y="1277114"/>
            <a:ext cx="6769078" cy="7732771"/>
          </a:xfrm>
          <a:prstGeom prst="rect">
            <a:avLst/>
          </a:prstGeom>
        </p:spPr>
      </p:pic>
      <p:sp>
        <p:nvSpPr>
          <p:cNvPr id="9" name="TextBox 9"/>
          <p:cNvSpPr txBox="1"/>
          <p:nvPr/>
        </p:nvSpPr>
        <p:spPr>
          <a:xfrm>
            <a:off x="646066" y="1028700"/>
            <a:ext cx="7172495" cy="1538883"/>
          </a:xfrm>
          <a:prstGeom prst="rect">
            <a:avLst/>
          </a:prstGeom>
        </p:spPr>
        <p:txBody>
          <a:bodyPr wrap="square" lIns="0" tIns="0" rIns="0" bIns="0" rtlCol="0" anchor="t">
            <a:spAutoFit/>
          </a:bodyPr>
          <a:lstStyle/>
          <a:p>
            <a:pPr marL="0" lvl="0" indent="0">
              <a:lnSpc>
                <a:spcPts val="6000"/>
              </a:lnSpc>
              <a:spcBef>
                <a:spcPct val="0"/>
              </a:spcBef>
            </a:pPr>
            <a:r>
              <a:rPr lang="en-US" sz="5000" dirty="0">
                <a:solidFill>
                  <a:srgbClr val="FFFFFF"/>
                </a:solidFill>
                <a:latin typeface="Clear Sans Regular"/>
              </a:rPr>
              <a:t>C</a:t>
            </a:r>
            <a:r>
              <a:rPr lang="en-US" sz="5000" u="none" dirty="0">
                <a:solidFill>
                  <a:srgbClr val="FFFFFF"/>
                </a:solidFill>
                <a:latin typeface="Clear Sans Regular"/>
              </a:rPr>
              <a:t>ustomer segmentation based on RFM model</a:t>
            </a:r>
          </a:p>
        </p:txBody>
      </p:sp>
      <p:sp>
        <p:nvSpPr>
          <p:cNvPr id="10" name="TextBox 10"/>
          <p:cNvSpPr txBox="1"/>
          <p:nvPr/>
        </p:nvSpPr>
        <p:spPr>
          <a:xfrm>
            <a:off x="659920" y="3454267"/>
            <a:ext cx="5055079" cy="436017"/>
          </a:xfrm>
          <a:prstGeom prst="rect">
            <a:avLst/>
          </a:prstGeom>
        </p:spPr>
        <p:txBody>
          <a:bodyPr wrap="square" lIns="0" tIns="0" rIns="0" bIns="0" rtlCol="0" anchor="t">
            <a:spAutoFit/>
          </a:bodyPr>
          <a:lstStyle/>
          <a:p>
            <a:pPr marL="0" lvl="0" indent="0" algn="l">
              <a:lnSpc>
                <a:spcPts val="3359"/>
              </a:lnSpc>
            </a:pPr>
            <a:r>
              <a:rPr lang="en-US" sz="3200" dirty="0">
                <a:solidFill>
                  <a:srgbClr val="FFFFFF"/>
                </a:solidFill>
                <a:latin typeface="Clear Sans Regular"/>
              </a:rPr>
              <a:t>2. Transform</a:t>
            </a:r>
            <a:r>
              <a:rPr lang="en-US" sz="3200" u="none" dirty="0">
                <a:solidFill>
                  <a:srgbClr val="FFFFFF"/>
                </a:solidFill>
                <a:latin typeface="Clear Sans Regular"/>
              </a:rPr>
              <a:t> the dataset.</a:t>
            </a:r>
          </a:p>
        </p:txBody>
      </p:sp>
      <p:sp>
        <p:nvSpPr>
          <p:cNvPr id="11" name="TextBox 11"/>
          <p:cNvSpPr txBox="1"/>
          <p:nvPr/>
        </p:nvSpPr>
        <p:spPr>
          <a:xfrm>
            <a:off x="762000" y="4129533"/>
            <a:ext cx="7804119" cy="2209800"/>
          </a:xfrm>
          <a:prstGeom prst="rect">
            <a:avLst/>
          </a:prstGeom>
        </p:spPr>
        <p:txBody>
          <a:bodyPr lIns="0" tIns="0" rIns="0" bIns="0" rtlCol="0" anchor="t">
            <a:spAutoFit/>
          </a:bodyPr>
          <a:lstStyle/>
          <a:p>
            <a:pPr algn="just">
              <a:lnSpc>
                <a:spcPts val="2879"/>
              </a:lnSpc>
            </a:pPr>
            <a:r>
              <a:rPr lang="en-US" sz="2400" dirty="0">
                <a:solidFill>
                  <a:srgbClr val="FFFFFF"/>
                </a:solidFill>
                <a:latin typeface="Clear Sans Regular"/>
              </a:rPr>
              <a:t> We choose a method that has the result more approximately 0, which is the Box Cox method to transform the data for achieving normality. After that, we had the new dataset as in figure 13</a:t>
            </a:r>
          </a:p>
          <a:p>
            <a:pPr marL="0" lvl="0" indent="0">
              <a:lnSpc>
                <a:spcPts val="6000"/>
              </a:lnSpc>
              <a:spcBef>
                <a:spcPct val="0"/>
              </a:spcBef>
            </a:pPr>
            <a:endParaRPr lang="en-US" sz="2400" dirty="0">
              <a:solidFill>
                <a:srgbClr val="FFFFFF"/>
              </a:solidFill>
              <a:latin typeface="Clear Sans Regular"/>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7794825" y="1028700"/>
            <a:ext cx="10493175" cy="0"/>
          </a:xfrm>
          <a:prstGeom prst="line">
            <a:avLst/>
          </a:prstGeom>
          <a:ln w="9525" cap="rnd">
            <a:solidFill>
              <a:srgbClr val="373737"/>
            </a:solidFill>
            <a:prstDash val="solid"/>
            <a:headEnd type="none" w="sm" len="sm"/>
            <a:tailEnd type="none" w="sm" len="sm"/>
          </a:ln>
        </p:spPr>
      </p:sp>
      <p:sp>
        <p:nvSpPr>
          <p:cNvPr id="3" name="AutoShape 3"/>
          <p:cNvSpPr/>
          <p:nvPr/>
        </p:nvSpPr>
        <p:spPr>
          <a:xfrm>
            <a:off x="7794825" y="9258300"/>
            <a:ext cx="10493175" cy="0"/>
          </a:xfrm>
          <a:prstGeom prst="line">
            <a:avLst/>
          </a:prstGeom>
          <a:ln w="9525" cap="rnd">
            <a:solidFill>
              <a:srgbClr val="373737"/>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9393095" y="1560918"/>
            <a:ext cx="7296634" cy="7165164"/>
          </a:xfrm>
          <a:prstGeom prst="rect">
            <a:avLst/>
          </a:prstGeom>
        </p:spPr>
      </p:pic>
      <p:sp>
        <p:nvSpPr>
          <p:cNvPr id="5" name="TextBox 5"/>
          <p:cNvSpPr txBox="1"/>
          <p:nvPr/>
        </p:nvSpPr>
        <p:spPr>
          <a:xfrm>
            <a:off x="453842" y="3264370"/>
            <a:ext cx="4727757" cy="436017"/>
          </a:xfrm>
          <a:prstGeom prst="rect">
            <a:avLst/>
          </a:prstGeom>
        </p:spPr>
        <p:txBody>
          <a:bodyPr wrap="square" lIns="0" tIns="0" rIns="0" bIns="0" rtlCol="0" anchor="t">
            <a:spAutoFit/>
          </a:bodyPr>
          <a:lstStyle/>
          <a:p>
            <a:pPr marL="0" lvl="0" indent="0" algn="l">
              <a:lnSpc>
                <a:spcPts val="3359"/>
              </a:lnSpc>
            </a:pPr>
            <a:r>
              <a:rPr lang="en-US" sz="3200" dirty="0">
                <a:solidFill>
                  <a:srgbClr val="373737"/>
                </a:solidFill>
                <a:latin typeface="Clear Sans Regular"/>
              </a:rPr>
              <a:t>3. S</a:t>
            </a:r>
            <a:r>
              <a:rPr lang="en-US" sz="3200" u="none" dirty="0">
                <a:solidFill>
                  <a:srgbClr val="373737"/>
                </a:solidFill>
                <a:latin typeface="Clear Sans Regular"/>
              </a:rPr>
              <a:t>tandardize features </a:t>
            </a:r>
          </a:p>
        </p:txBody>
      </p:sp>
      <p:sp>
        <p:nvSpPr>
          <p:cNvPr id="6" name="TextBox 6"/>
          <p:cNvSpPr txBox="1"/>
          <p:nvPr/>
        </p:nvSpPr>
        <p:spPr>
          <a:xfrm>
            <a:off x="461251" y="1084105"/>
            <a:ext cx="7333574" cy="1538883"/>
          </a:xfrm>
          <a:prstGeom prst="rect">
            <a:avLst/>
          </a:prstGeom>
        </p:spPr>
        <p:txBody>
          <a:bodyPr wrap="square" lIns="0" tIns="0" rIns="0" bIns="0" rtlCol="0" anchor="t">
            <a:spAutoFit/>
          </a:bodyPr>
          <a:lstStyle/>
          <a:p>
            <a:pPr marL="0" lvl="0" indent="0">
              <a:lnSpc>
                <a:spcPts val="6000"/>
              </a:lnSpc>
              <a:spcBef>
                <a:spcPct val="0"/>
              </a:spcBef>
            </a:pPr>
            <a:r>
              <a:rPr lang="en-US" sz="5000" dirty="0">
                <a:solidFill>
                  <a:srgbClr val="000000"/>
                </a:solidFill>
                <a:latin typeface="Clear Sans Regular"/>
              </a:rPr>
              <a:t>C</a:t>
            </a:r>
            <a:r>
              <a:rPr lang="en-US" sz="5000" u="none" dirty="0">
                <a:solidFill>
                  <a:srgbClr val="000000"/>
                </a:solidFill>
                <a:latin typeface="Clear Sans Regular"/>
              </a:rPr>
              <a:t>ustomer segmentation based on RFM model</a:t>
            </a:r>
          </a:p>
        </p:txBody>
      </p:sp>
      <p:sp>
        <p:nvSpPr>
          <p:cNvPr id="7" name="TextBox 7"/>
          <p:cNvSpPr txBox="1"/>
          <p:nvPr/>
        </p:nvSpPr>
        <p:spPr>
          <a:xfrm>
            <a:off x="609600" y="3892867"/>
            <a:ext cx="7467600" cy="2582245"/>
          </a:xfrm>
          <a:prstGeom prst="rect">
            <a:avLst/>
          </a:prstGeom>
        </p:spPr>
        <p:txBody>
          <a:bodyPr wrap="square" lIns="0" tIns="0" rIns="0" bIns="0" rtlCol="0" anchor="t">
            <a:spAutoFit/>
          </a:bodyPr>
          <a:lstStyle/>
          <a:p>
            <a:pPr marL="0" lvl="0" indent="0" algn="just">
              <a:lnSpc>
                <a:spcPts val="3359"/>
              </a:lnSpc>
            </a:pPr>
            <a:r>
              <a:rPr lang="en-US" sz="2400" dirty="0">
                <a:solidFill>
                  <a:srgbClr val="373737"/>
                </a:solidFill>
                <a:latin typeface="Clear Sans Regular"/>
              </a:rPr>
              <a:t>Because of the distribution of </a:t>
            </a:r>
            <a:r>
              <a:rPr lang="en-US" sz="2400" u="none" dirty="0">
                <a:solidFill>
                  <a:srgbClr val="373737"/>
                </a:solidFill>
                <a:latin typeface="Clear Sans Regular"/>
              </a:rPr>
              <a:t>the values ​​of the elements in the data set and the effects of outliers on the clustering results, the solution is to convert the above values ​​to the same units as the standard score distribution also known as Z-score.</a:t>
            </a:r>
          </a:p>
          <a:p>
            <a:pPr marL="0" lvl="0" indent="0" algn="l">
              <a:lnSpc>
                <a:spcPts val="3359"/>
              </a:lnSpc>
            </a:pPr>
            <a:endParaRPr lang="en-US" sz="2400" u="none" dirty="0">
              <a:solidFill>
                <a:srgbClr val="373737"/>
              </a:solidFill>
              <a:latin typeface="Clear Sans Regular"/>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58113"/>
            <a:ext cx="5987974" cy="4500187"/>
            <a:chOff x="0" y="0"/>
            <a:chExt cx="7983965" cy="6000249"/>
          </a:xfrm>
        </p:grpSpPr>
        <p:pic>
          <p:nvPicPr>
            <p:cNvPr id="3" name="Picture 3"/>
            <p:cNvPicPr>
              <a:picLocks noChangeAspect="1"/>
            </p:cNvPicPr>
            <p:nvPr/>
          </p:nvPicPr>
          <p:blipFill>
            <a:blip r:embed="rId2"/>
            <a:srcRect l="28126" t="7816" r="28126" b="7816"/>
            <a:stretch>
              <a:fillRect/>
            </a:stretch>
          </p:blipFill>
          <p:spPr>
            <a:xfrm>
              <a:off x="0" y="0"/>
              <a:ext cx="7983965" cy="6000249"/>
            </a:xfrm>
            <a:prstGeom prst="rect">
              <a:avLst/>
            </a:prstGeom>
          </p:spPr>
        </p:pic>
      </p:grpSp>
      <p:sp>
        <p:nvSpPr>
          <p:cNvPr id="4" name="AutoShape 4"/>
          <p:cNvSpPr/>
          <p:nvPr/>
        </p:nvSpPr>
        <p:spPr>
          <a:xfrm>
            <a:off x="8992176" y="1028700"/>
            <a:ext cx="9295824" cy="0"/>
          </a:xfrm>
          <a:prstGeom prst="line">
            <a:avLst/>
          </a:prstGeom>
          <a:ln w="9525" cap="rnd">
            <a:solidFill>
              <a:srgbClr val="F1F1F1"/>
            </a:solidFill>
            <a:prstDash val="solid"/>
            <a:headEnd type="none" w="sm" len="sm"/>
            <a:tailEnd type="none" w="sm" len="sm"/>
          </a:ln>
        </p:spPr>
      </p:sp>
      <p:sp>
        <p:nvSpPr>
          <p:cNvPr id="5" name="AutoShape 5"/>
          <p:cNvSpPr/>
          <p:nvPr/>
        </p:nvSpPr>
        <p:spPr>
          <a:xfrm>
            <a:off x="9144000" y="9248775"/>
            <a:ext cx="9295824" cy="0"/>
          </a:xfrm>
          <a:prstGeom prst="line">
            <a:avLst/>
          </a:prstGeom>
          <a:ln w="9525" cap="rnd">
            <a:solidFill>
              <a:srgbClr val="F1F1F1"/>
            </a:solidFill>
            <a:prstDash val="solid"/>
            <a:headEnd type="none" w="sm" len="sm"/>
            <a:tailEnd type="none" w="sm" len="sm"/>
          </a:ln>
        </p:spPr>
      </p:sp>
      <p:grpSp>
        <p:nvGrpSpPr>
          <p:cNvPr id="6" name="Group 6"/>
          <p:cNvGrpSpPr/>
          <p:nvPr/>
        </p:nvGrpSpPr>
        <p:grpSpPr>
          <a:xfrm>
            <a:off x="415110" y="4480764"/>
            <a:ext cx="6817672" cy="4967354"/>
            <a:chOff x="0" y="0"/>
            <a:chExt cx="2306225" cy="1680315"/>
          </a:xfrm>
        </p:grpSpPr>
        <p:sp>
          <p:nvSpPr>
            <p:cNvPr id="7" name="Freeform 7"/>
            <p:cNvSpPr/>
            <p:nvPr/>
          </p:nvSpPr>
          <p:spPr>
            <a:xfrm>
              <a:off x="0" y="0"/>
              <a:ext cx="2306225" cy="1680315"/>
            </a:xfrm>
            <a:custGeom>
              <a:avLst/>
              <a:gdLst/>
              <a:ahLst/>
              <a:cxnLst/>
              <a:rect l="l" t="t" r="r" b="b"/>
              <a:pathLst>
                <a:path w="2306225" h="1680315">
                  <a:moveTo>
                    <a:pt x="0" y="0"/>
                  </a:moveTo>
                  <a:lnTo>
                    <a:pt x="2306225" y="0"/>
                  </a:lnTo>
                  <a:lnTo>
                    <a:pt x="2306225" y="1680315"/>
                  </a:lnTo>
                  <a:lnTo>
                    <a:pt x="0" y="1680315"/>
                  </a:lnTo>
                  <a:close/>
                </a:path>
              </a:pathLst>
            </a:custGeom>
            <a:solidFill>
              <a:srgbClr val="373737"/>
            </a:solidFill>
          </p:spPr>
        </p:sp>
      </p:grpSp>
      <p:pic>
        <p:nvPicPr>
          <p:cNvPr id="8" name="Picture 8"/>
          <p:cNvPicPr>
            <a:picLocks noChangeAspect="1"/>
          </p:cNvPicPr>
          <p:nvPr/>
        </p:nvPicPr>
        <p:blipFill>
          <a:blip r:embed="rId3"/>
          <a:srcRect l="1998"/>
          <a:stretch>
            <a:fillRect/>
          </a:stretch>
        </p:blipFill>
        <p:spPr>
          <a:xfrm>
            <a:off x="8992176" y="1709118"/>
            <a:ext cx="9295824" cy="6868764"/>
          </a:xfrm>
          <a:prstGeom prst="rect">
            <a:avLst/>
          </a:prstGeom>
        </p:spPr>
      </p:pic>
      <p:sp>
        <p:nvSpPr>
          <p:cNvPr id="9" name="TextBox 9"/>
          <p:cNvSpPr txBox="1"/>
          <p:nvPr/>
        </p:nvSpPr>
        <p:spPr>
          <a:xfrm>
            <a:off x="731959" y="1054938"/>
            <a:ext cx="6918516" cy="1538883"/>
          </a:xfrm>
          <a:prstGeom prst="rect">
            <a:avLst/>
          </a:prstGeom>
        </p:spPr>
        <p:txBody>
          <a:bodyPr wrap="square" lIns="0" tIns="0" rIns="0" bIns="0" rtlCol="0" anchor="t">
            <a:spAutoFit/>
          </a:bodyPr>
          <a:lstStyle/>
          <a:p>
            <a:pPr marL="0" lvl="0" indent="0">
              <a:lnSpc>
                <a:spcPts val="6000"/>
              </a:lnSpc>
              <a:spcBef>
                <a:spcPct val="0"/>
              </a:spcBef>
            </a:pPr>
            <a:r>
              <a:rPr lang="en-US" sz="5000" dirty="0">
                <a:solidFill>
                  <a:srgbClr val="FFFFFF"/>
                </a:solidFill>
                <a:latin typeface="Clear Sans Regular"/>
              </a:rPr>
              <a:t>C</a:t>
            </a:r>
            <a:r>
              <a:rPr lang="en-US" sz="5000" u="none" dirty="0">
                <a:solidFill>
                  <a:srgbClr val="FFFFFF"/>
                </a:solidFill>
                <a:latin typeface="Clear Sans Regular"/>
              </a:rPr>
              <a:t>ustomer segmentation based on RFM model</a:t>
            </a:r>
          </a:p>
        </p:txBody>
      </p:sp>
      <p:sp>
        <p:nvSpPr>
          <p:cNvPr id="10" name="TextBox 10"/>
          <p:cNvSpPr txBox="1"/>
          <p:nvPr/>
        </p:nvSpPr>
        <p:spPr>
          <a:xfrm>
            <a:off x="711177" y="3321119"/>
            <a:ext cx="8366892" cy="414601"/>
          </a:xfrm>
          <a:prstGeom prst="rect">
            <a:avLst/>
          </a:prstGeom>
        </p:spPr>
        <p:txBody>
          <a:bodyPr wrap="square" lIns="0" tIns="0" rIns="0" bIns="0" rtlCol="0" anchor="t">
            <a:spAutoFit/>
          </a:bodyPr>
          <a:lstStyle/>
          <a:p>
            <a:pPr marL="0" lvl="0" indent="0" algn="l">
              <a:lnSpc>
                <a:spcPts val="3359"/>
              </a:lnSpc>
            </a:pPr>
            <a:r>
              <a:rPr lang="en-US" sz="2400" b="1" dirty="0">
                <a:solidFill>
                  <a:srgbClr val="FFFFFF"/>
                </a:solidFill>
                <a:latin typeface="Clear Sans Regular"/>
              </a:rPr>
              <a:t>4. Choose the optimal clusters number for K-means</a:t>
            </a:r>
          </a:p>
        </p:txBody>
      </p:sp>
      <p:sp>
        <p:nvSpPr>
          <p:cNvPr id="11" name="TextBox 11"/>
          <p:cNvSpPr txBox="1"/>
          <p:nvPr/>
        </p:nvSpPr>
        <p:spPr>
          <a:xfrm>
            <a:off x="625284" y="4056487"/>
            <a:ext cx="7131866" cy="3701141"/>
          </a:xfrm>
          <a:prstGeom prst="rect">
            <a:avLst/>
          </a:prstGeom>
        </p:spPr>
        <p:txBody>
          <a:bodyPr lIns="0" tIns="0" rIns="0" bIns="0" rtlCol="0" anchor="t">
            <a:spAutoFit/>
          </a:bodyPr>
          <a:lstStyle/>
          <a:p>
            <a:pPr marL="518160" lvl="1" indent="-259080" algn="just">
              <a:lnSpc>
                <a:spcPts val="2879"/>
              </a:lnSpc>
              <a:buFont typeface="Arial"/>
              <a:buChar char="•"/>
            </a:pPr>
            <a:r>
              <a:rPr lang="en-US" sz="2400" dirty="0">
                <a:solidFill>
                  <a:srgbClr val="FFFFFF"/>
                </a:solidFill>
                <a:latin typeface="Clear Sans Regular"/>
              </a:rPr>
              <a:t> The Elbow method is illustrated as a curve graph with the horizontal axis being the number of K clusters, the vertical axis being the SSE.</a:t>
            </a:r>
          </a:p>
          <a:p>
            <a:pPr marL="518160" lvl="1" indent="-259080" algn="just">
              <a:lnSpc>
                <a:spcPts val="2879"/>
              </a:lnSpc>
              <a:buFont typeface="Arial"/>
              <a:buChar char="•"/>
            </a:pPr>
            <a:r>
              <a:rPr lang="en-US" sz="2400" dirty="0">
                <a:solidFill>
                  <a:srgbClr val="FFFFFF"/>
                </a:solidFill>
                <a:latin typeface="Clear Sans Regular"/>
              </a:rPr>
              <a:t> Carrying out the Elbow method with the number of clusters from 1 to 10 on the RFM model, the results are as follows</a:t>
            </a:r>
          </a:p>
          <a:p>
            <a:pPr marL="518160" lvl="1" indent="-259080" algn="just">
              <a:lnSpc>
                <a:spcPts val="2879"/>
              </a:lnSpc>
              <a:buFont typeface="Arial"/>
              <a:buChar char="•"/>
            </a:pPr>
            <a:r>
              <a:rPr lang="en-US" sz="2400" dirty="0">
                <a:solidFill>
                  <a:srgbClr val="FFFFFF"/>
                </a:solidFill>
                <a:latin typeface="Clear Sans Regular"/>
              </a:rPr>
              <a:t>With the above SSE curve, the team found that the elbow bend with K = 5 and K = 4 would be an appropriate number of clusters. </a:t>
            </a:r>
          </a:p>
          <a:p>
            <a:pPr marL="0" lvl="0" indent="0">
              <a:lnSpc>
                <a:spcPts val="2879"/>
              </a:lnSpc>
              <a:spcBef>
                <a:spcPct val="0"/>
              </a:spcBef>
            </a:pPr>
            <a:endParaRPr lang="en-US" sz="2400" dirty="0">
              <a:solidFill>
                <a:srgbClr val="FFFFFF"/>
              </a:solidFill>
              <a:latin typeface="Clear Sans Regular"/>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7794825" y="1028700"/>
            <a:ext cx="10493175" cy="0"/>
          </a:xfrm>
          <a:prstGeom prst="line">
            <a:avLst/>
          </a:prstGeom>
          <a:ln w="9525" cap="rnd">
            <a:solidFill>
              <a:srgbClr val="373737"/>
            </a:solidFill>
            <a:prstDash val="solid"/>
            <a:headEnd type="none" w="sm" len="sm"/>
            <a:tailEnd type="none" w="sm" len="sm"/>
          </a:ln>
        </p:spPr>
      </p:sp>
      <p:sp>
        <p:nvSpPr>
          <p:cNvPr id="3" name="AutoShape 3"/>
          <p:cNvSpPr/>
          <p:nvPr/>
        </p:nvSpPr>
        <p:spPr>
          <a:xfrm>
            <a:off x="7794825" y="9258300"/>
            <a:ext cx="10493175" cy="0"/>
          </a:xfrm>
          <a:prstGeom prst="line">
            <a:avLst/>
          </a:prstGeom>
          <a:ln w="9525" cap="rnd">
            <a:solidFill>
              <a:srgbClr val="373737"/>
            </a:solidFill>
            <a:prstDash val="solid"/>
            <a:headEnd type="none" w="sm" len="sm"/>
            <a:tailEnd type="none" w="sm" len="sm"/>
          </a:ln>
        </p:spPr>
      </p:sp>
      <p:pic>
        <p:nvPicPr>
          <p:cNvPr id="4" name="Picture 4"/>
          <p:cNvPicPr>
            <a:picLocks noChangeAspect="1"/>
          </p:cNvPicPr>
          <p:nvPr/>
        </p:nvPicPr>
        <p:blipFill>
          <a:blip r:embed="rId2"/>
          <a:srcRect l="2678" r="2901"/>
          <a:stretch>
            <a:fillRect/>
          </a:stretch>
        </p:blipFill>
        <p:spPr>
          <a:xfrm>
            <a:off x="7623373" y="2808075"/>
            <a:ext cx="10664627" cy="4670850"/>
          </a:xfrm>
          <a:prstGeom prst="rect">
            <a:avLst/>
          </a:prstGeom>
        </p:spPr>
      </p:pic>
      <p:sp>
        <p:nvSpPr>
          <p:cNvPr id="5" name="TextBox 5"/>
          <p:cNvSpPr txBox="1"/>
          <p:nvPr/>
        </p:nvSpPr>
        <p:spPr>
          <a:xfrm>
            <a:off x="597160" y="3122619"/>
            <a:ext cx="6260840" cy="838178"/>
          </a:xfrm>
          <a:prstGeom prst="rect">
            <a:avLst/>
          </a:prstGeom>
        </p:spPr>
        <p:txBody>
          <a:bodyPr wrap="square" lIns="0" tIns="0" rIns="0" bIns="0" rtlCol="0" anchor="t">
            <a:spAutoFit/>
          </a:bodyPr>
          <a:lstStyle/>
          <a:p>
            <a:pPr marL="0" lvl="0" indent="0" algn="l">
              <a:lnSpc>
                <a:spcPts val="3359"/>
              </a:lnSpc>
            </a:pPr>
            <a:r>
              <a:rPr lang="en-US" sz="2400" dirty="0">
                <a:solidFill>
                  <a:srgbClr val="373737"/>
                </a:solidFill>
                <a:latin typeface="Clear Sans Regular"/>
              </a:rPr>
              <a:t>5. </a:t>
            </a:r>
            <a:r>
              <a:rPr lang="en-US" sz="2400" dirty="0">
                <a:solidFill>
                  <a:srgbClr val="373737"/>
                </a:solidFill>
                <a:latin typeface="Clear Sans Regular Bold"/>
              </a:rPr>
              <a:t>Cluster quality verification with Silhouette index</a:t>
            </a:r>
          </a:p>
        </p:txBody>
      </p:sp>
      <p:sp>
        <p:nvSpPr>
          <p:cNvPr id="6" name="TextBox 6"/>
          <p:cNvSpPr txBox="1"/>
          <p:nvPr/>
        </p:nvSpPr>
        <p:spPr>
          <a:xfrm>
            <a:off x="440836" y="1028699"/>
            <a:ext cx="7353989" cy="1538883"/>
          </a:xfrm>
          <a:prstGeom prst="rect">
            <a:avLst/>
          </a:prstGeom>
        </p:spPr>
        <p:txBody>
          <a:bodyPr wrap="square" lIns="0" tIns="0" rIns="0" bIns="0" rtlCol="0" anchor="t">
            <a:spAutoFit/>
          </a:bodyPr>
          <a:lstStyle/>
          <a:p>
            <a:pPr marL="0" lvl="0" indent="0">
              <a:lnSpc>
                <a:spcPts val="6000"/>
              </a:lnSpc>
              <a:spcBef>
                <a:spcPct val="0"/>
              </a:spcBef>
            </a:pPr>
            <a:r>
              <a:rPr lang="en-US" sz="5000" dirty="0">
                <a:solidFill>
                  <a:srgbClr val="000000"/>
                </a:solidFill>
                <a:latin typeface="Clear Sans Regular"/>
              </a:rPr>
              <a:t>C</a:t>
            </a:r>
            <a:r>
              <a:rPr lang="en-US" sz="5000" u="none" dirty="0">
                <a:solidFill>
                  <a:srgbClr val="000000"/>
                </a:solidFill>
                <a:latin typeface="Clear Sans Regular"/>
              </a:rPr>
              <a:t>ustomer segmentation based on RFM model</a:t>
            </a:r>
          </a:p>
        </p:txBody>
      </p:sp>
      <p:sp>
        <p:nvSpPr>
          <p:cNvPr id="7" name="TextBox 7"/>
          <p:cNvSpPr txBox="1"/>
          <p:nvPr/>
        </p:nvSpPr>
        <p:spPr>
          <a:xfrm>
            <a:off x="290166" y="4101869"/>
            <a:ext cx="6425887" cy="3890296"/>
          </a:xfrm>
          <a:prstGeom prst="rect">
            <a:avLst/>
          </a:prstGeom>
        </p:spPr>
        <p:txBody>
          <a:bodyPr lIns="0" tIns="0" rIns="0" bIns="0" rtlCol="0" anchor="t">
            <a:spAutoFit/>
          </a:bodyPr>
          <a:lstStyle/>
          <a:p>
            <a:pPr marL="518160" lvl="1" indent="-259080" algn="just">
              <a:lnSpc>
                <a:spcPts val="3359"/>
              </a:lnSpc>
              <a:buFont typeface="Arial"/>
              <a:buChar char="•"/>
            </a:pPr>
            <a:r>
              <a:rPr lang="en-US" sz="2400" dirty="0">
                <a:solidFill>
                  <a:srgbClr val="373737"/>
                </a:solidFill>
                <a:latin typeface="Clear Sans Regular"/>
              </a:rPr>
              <a:t>Silhouette score for</a:t>
            </a:r>
            <a:r>
              <a:rPr lang="en-US" sz="2400" u="none" dirty="0">
                <a:solidFill>
                  <a:srgbClr val="373737"/>
                </a:solidFill>
                <a:latin typeface="Clear Sans Regular"/>
              </a:rPr>
              <a:t> cluster 5 is 0.5082 and is the highest in the range for k from 3 to 10.</a:t>
            </a:r>
          </a:p>
          <a:p>
            <a:pPr marL="518160" lvl="1" indent="-259080" algn="just">
              <a:lnSpc>
                <a:spcPts val="3359"/>
              </a:lnSpc>
              <a:buFont typeface="Arial"/>
              <a:buChar char="•"/>
            </a:pPr>
            <a:r>
              <a:rPr lang="en-US" sz="2400" u="none" dirty="0">
                <a:solidFill>
                  <a:srgbClr val="373737"/>
                </a:solidFill>
                <a:latin typeface="Clear Sans Regular"/>
              </a:rPr>
              <a:t>Which means that with k = 5, the distance from the point of the cluster to the core of the cluster was optimal and it is close to reality. As a result, we choose K = 5 to cluster</a:t>
            </a:r>
          </a:p>
          <a:p>
            <a:pPr marL="0" lvl="0" indent="0" algn="l">
              <a:lnSpc>
                <a:spcPts val="3359"/>
              </a:lnSpc>
            </a:pPr>
            <a:endParaRPr lang="en-US" sz="2400" u="none" dirty="0">
              <a:solidFill>
                <a:srgbClr val="373737"/>
              </a:solidFill>
              <a:latin typeface="Clear Sans Regular"/>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58113"/>
            <a:ext cx="5987974" cy="4500187"/>
            <a:chOff x="0" y="0"/>
            <a:chExt cx="7983965" cy="6000249"/>
          </a:xfrm>
        </p:grpSpPr>
        <p:pic>
          <p:nvPicPr>
            <p:cNvPr id="3" name="Picture 3"/>
            <p:cNvPicPr>
              <a:picLocks noChangeAspect="1"/>
            </p:cNvPicPr>
            <p:nvPr/>
          </p:nvPicPr>
          <p:blipFill>
            <a:blip r:embed="rId2"/>
            <a:srcRect l="28126" t="7816" r="28126" b="7816"/>
            <a:stretch>
              <a:fillRect/>
            </a:stretch>
          </p:blipFill>
          <p:spPr>
            <a:xfrm>
              <a:off x="0" y="0"/>
              <a:ext cx="7983965" cy="6000249"/>
            </a:xfrm>
            <a:prstGeom prst="rect">
              <a:avLst/>
            </a:prstGeom>
          </p:spPr>
        </p:pic>
      </p:grpSp>
      <p:sp>
        <p:nvSpPr>
          <p:cNvPr id="4" name="AutoShape 4"/>
          <p:cNvSpPr/>
          <p:nvPr/>
        </p:nvSpPr>
        <p:spPr>
          <a:xfrm>
            <a:off x="8992176" y="1028700"/>
            <a:ext cx="9295824" cy="0"/>
          </a:xfrm>
          <a:prstGeom prst="line">
            <a:avLst/>
          </a:prstGeom>
          <a:ln w="9525" cap="rnd">
            <a:solidFill>
              <a:srgbClr val="F1F1F1"/>
            </a:solidFill>
            <a:prstDash val="solid"/>
            <a:headEnd type="none" w="sm" len="sm"/>
            <a:tailEnd type="none" w="sm" len="sm"/>
          </a:ln>
        </p:spPr>
      </p:sp>
      <p:sp>
        <p:nvSpPr>
          <p:cNvPr id="5" name="AutoShape 5"/>
          <p:cNvSpPr/>
          <p:nvPr/>
        </p:nvSpPr>
        <p:spPr>
          <a:xfrm>
            <a:off x="9144000" y="9248775"/>
            <a:ext cx="9295824" cy="0"/>
          </a:xfrm>
          <a:prstGeom prst="line">
            <a:avLst/>
          </a:prstGeom>
          <a:ln w="9525" cap="rnd">
            <a:solidFill>
              <a:srgbClr val="F1F1F1"/>
            </a:solidFill>
            <a:prstDash val="solid"/>
            <a:headEnd type="none" w="sm" len="sm"/>
            <a:tailEnd type="none" w="sm" len="sm"/>
          </a:ln>
        </p:spPr>
      </p:sp>
      <p:grpSp>
        <p:nvGrpSpPr>
          <p:cNvPr id="6" name="Group 6"/>
          <p:cNvGrpSpPr/>
          <p:nvPr/>
        </p:nvGrpSpPr>
        <p:grpSpPr>
          <a:xfrm>
            <a:off x="415110" y="4480764"/>
            <a:ext cx="6817672" cy="4967354"/>
            <a:chOff x="0" y="0"/>
            <a:chExt cx="2306225" cy="1680315"/>
          </a:xfrm>
        </p:grpSpPr>
        <p:sp>
          <p:nvSpPr>
            <p:cNvPr id="7" name="Freeform 7"/>
            <p:cNvSpPr/>
            <p:nvPr/>
          </p:nvSpPr>
          <p:spPr>
            <a:xfrm>
              <a:off x="0" y="0"/>
              <a:ext cx="2306225" cy="1680315"/>
            </a:xfrm>
            <a:custGeom>
              <a:avLst/>
              <a:gdLst/>
              <a:ahLst/>
              <a:cxnLst/>
              <a:rect l="l" t="t" r="r" b="b"/>
              <a:pathLst>
                <a:path w="2306225" h="1680315">
                  <a:moveTo>
                    <a:pt x="0" y="0"/>
                  </a:moveTo>
                  <a:lnTo>
                    <a:pt x="2306225" y="0"/>
                  </a:lnTo>
                  <a:lnTo>
                    <a:pt x="2306225" y="1680315"/>
                  </a:lnTo>
                  <a:lnTo>
                    <a:pt x="0" y="1680315"/>
                  </a:lnTo>
                  <a:close/>
                </a:path>
              </a:pathLst>
            </a:custGeom>
            <a:solidFill>
              <a:srgbClr val="373737"/>
            </a:solidFill>
          </p:spPr>
        </p:sp>
      </p:grpSp>
      <p:pic>
        <p:nvPicPr>
          <p:cNvPr id="8" name="Picture 8"/>
          <p:cNvPicPr>
            <a:picLocks noChangeAspect="1"/>
          </p:cNvPicPr>
          <p:nvPr/>
        </p:nvPicPr>
        <p:blipFill>
          <a:blip r:embed="rId3"/>
          <a:srcRect/>
          <a:stretch>
            <a:fillRect/>
          </a:stretch>
        </p:blipFill>
        <p:spPr>
          <a:xfrm>
            <a:off x="7670972" y="2964461"/>
            <a:ext cx="11316947" cy="4358079"/>
          </a:xfrm>
          <a:prstGeom prst="rect">
            <a:avLst/>
          </a:prstGeom>
        </p:spPr>
      </p:pic>
      <p:sp>
        <p:nvSpPr>
          <p:cNvPr id="9" name="TextBox 9"/>
          <p:cNvSpPr txBox="1"/>
          <p:nvPr/>
        </p:nvSpPr>
        <p:spPr>
          <a:xfrm>
            <a:off x="625284" y="1019175"/>
            <a:ext cx="7223316" cy="1538883"/>
          </a:xfrm>
          <a:prstGeom prst="rect">
            <a:avLst/>
          </a:prstGeom>
        </p:spPr>
        <p:txBody>
          <a:bodyPr wrap="square" lIns="0" tIns="0" rIns="0" bIns="0" rtlCol="0" anchor="t">
            <a:spAutoFit/>
          </a:bodyPr>
          <a:lstStyle/>
          <a:p>
            <a:pPr marL="0" lvl="0" indent="0">
              <a:lnSpc>
                <a:spcPts val="6000"/>
              </a:lnSpc>
              <a:spcBef>
                <a:spcPct val="0"/>
              </a:spcBef>
            </a:pPr>
            <a:r>
              <a:rPr lang="en-US" sz="5000" dirty="0">
                <a:solidFill>
                  <a:srgbClr val="FFFFFF"/>
                </a:solidFill>
                <a:latin typeface="Clear Sans Regular"/>
              </a:rPr>
              <a:t>C</a:t>
            </a:r>
            <a:r>
              <a:rPr lang="en-US" sz="5000" u="none" dirty="0">
                <a:solidFill>
                  <a:srgbClr val="FFFFFF"/>
                </a:solidFill>
                <a:latin typeface="Clear Sans Regular"/>
              </a:rPr>
              <a:t>ustomer segmentation based on RFM model</a:t>
            </a:r>
          </a:p>
        </p:txBody>
      </p:sp>
      <p:sp>
        <p:nvSpPr>
          <p:cNvPr id="10" name="TextBox 10"/>
          <p:cNvSpPr txBox="1"/>
          <p:nvPr/>
        </p:nvSpPr>
        <p:spPr>
          <a:xfrm>
            <a:off x="625284" y="3655899"/>
            <a:ext cx="6391390" cy="838178"/>
          </a:xfrm>
          <a:prstGeom prst="rect">
            <a:avLst/>
          </a:prstGeom>
        </p:spPr>
        <p:txBody>
          <a:bodyPr wrap="square" lIns="0" tIns="0" rIns="0" bIns="0" rtlCol="0" anchor="t">
            <a:spAutoFit/>
          </a:bodyPr>
          <a:lstStyle/>
          <a:p>
            <a:pPr marL="0" lvl="0" indent="0" algn="l">
              <a:lnSpc>
                <a:spcPts val="3359"/>
              </a:lnSpc>
            </a:pPr>
            <a:r>
              <a:rPr lang="en-US" sz="2400" b="1" dirty="0">
                <a:solidFill>
                  <a:srgbClr val="FFFFFF"/>
                </a:solidFill>
                <a:latin typeface="Clear Sans Regular"/>
              </a:rPr>
              <a:t>6. Cluster customer segments and visualize analytics results</a:t>
            </a:r>
          </a:p>
        </p:txBody>
      </p:sp>
      <p:sp>
        <p:nvSpPr>
          <p:cNvPr id="11" name="TextBox 11"/>
          <p:cNvSpPr txBox="1"/>
          <p:nvPr/>
        </p:nvSpPr>
        <p:spPr>
          <a:xfrm>
            <a:off x="304800" y="4752160"/>
            <a:ext cx="6562016" cy="3329245"/>
          </a:xfrm>
          <a:prstGeom prst="rect">
            <a:avLst/>
          </a:prstGeom>
        </p:spPr>
        <p:txBody>
          <a:bodyPr wrap="square" lIns="0" tIns="0" rIns="0" bIns="0" rtlCol="0" anchor="t">
            <a:spAutoFit/>
          </a:bodyPr>
          <a:lstStyle/>
          <a:p>
            <a:pPr marL="518160" lvl="1" indent="-259080" algn="just">
              <a:lnSpc>
                <a:spcPts val="2879"/>
              </a:lnSpc>
              <a:buFont typeface="Arial"/>
              <a:buChar char="•"/>
            </a:pPr>
            <a:r>
              <a:rPr lang="en-US" sz="2400" dirty="0">
                <a:solidFill>
                  <a:srgbClr val="FFFFFF"/>
                </a:solidFill>
                <a:latin typeface="Clear Sans Regular"/>
              </a:rPr>
              <a:t> We give each cluster a segment based on their characteristic</a:t>
            </a:r>
          </a:p>
          <a:p>
            <a:pPr marL="518160" lvl="1" indent="-259080" algn="just">
              <a:lnSpc>
                <a:spcPts val="2879"/>
              </a:lnSpc>
              <a:buFont typeface="Arial"/>
              <a:buChar char="•"/>
            </a:pPr>
            <a:r>
              <a:rPr lang="en-US" sz="2400" dirty="0">
                <a:solidFill>
                  <a:srgbClr val="FFFFFF"/>
                </a:solidFill>
                <a:latin typeface="Clear Sans Regular"/>
              </a:rPr>
              <a:t> Analyze and visualize clustering results with scatter plots on three-dimensional space.</a:t>
            </a:r>
          </a:p>
          <a:p>
            <a:pPr algn="just">
              <a:lnSpc>
                <a:spcPts val="2879"/>
              </a:lnSpc>
            </a:pPr>
            <a:endParaRPr lang="en-US" sz="2400" dirty="0">
              <a:solidFill>
                <a:srgbClr val="FFFFFF"/>
              </a:solidFill>
              <a:latin typeface="Clear Sans Regular"/>
            </a:endParaRPr>
          </a:p>
          <a:p>
            <a:pPr algn="just">
              <a:lnSpc>
                <a:spcPts val="2879"/>
              </a:lnSpc>
            </a:pPr>
            <a:endParaRPr lang="en-US" sz="2400" dirty="0">
              <a:solidFill>
                <a:srgbClr val="FFFFFF"/>
              </a:solidFill>
              <a:latin typeface="Clear Sans Regular"/>
            </a:endParaRPr>
          </a:p>
          <a:p>
            <a:pPr algn="just">
              <a:lnSpc>
                <a:spcPts val="2879"/>
              </a:lnSpc>
            </a:pPr>
            <a:r>
              <a:rPr lang="en-US" sz="2400" dirty="0">
                <a:solidFill>
                  <a:srgbClr val="FFFFFF"/>
                </a:solidFill>
                <a:latin typeface="Clear Sans Regular"/>
              </a:rPr>
              <a:t> </a:t>
            </a:r>
          </a:p>
          <a:p>
            <a:pPr marL="0" lvl="0" indent="0" algn="just">
              <a:lnSpc>
                <a:spcPts val="2879"/>
              </a:lnSpc>
              <a:spcBef>
                <a:spcPct val="0"/>
              </a:spcBef>
            </a:pPr>
            <a:endParaRPr lang="en-US" sz="2400" dirty="0">
              <a:solidFill>
                <a:srgbClr val="FFFFFF"/>
              </a:solidFill>
              <a:latin typeface="Clear Sans Regular"/>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7794825" y="1028700"/>
            <a:ext cx="10493175" cy="0"/>
          </a:xfrm>
          <a:prstGeom prst="line">
            <a:avLst/>
          </a:prstGeom>
          <a:ln w="9525" cap="rnd">
            <a:solidFill>
              <a:srgbClr val="373737"/>
            </a:solidFill>
            <a:prstDash val="solid"/>
            <a:headEnd type="none" w="sm" len="sm"/>
            <a:tailEnd type="none" w="sm" len="sm"/>
          </a:ln>
        </p:spPr>
      </p:sp>
      <p:sp>
        <p:nvSpPr>
          <p:cNvPr id="3" name="AutoShape 3"/>
          <p:cNvSpPr/>
          <p:nvPr/>
        </p:nvSpPr>
        <p:spPr>
          <a:xfrm>
            <a:off x="7794825" y="9258300"/>
            <a:ext cx="10493175" cy="0"/>
          </a:xfrm>
          <a:prstGeom prst="line">
            <a:avLst/>
          </a:prstGeom>
          <a:ln w="9525" cap="rnd">
            <a:solidFill>
              <a:srgbClr val="373737"/>
            </a:solidFill>
            <a:prstDash val="solid"/>
            <a:headEnd type="none" w="sm" len="sm"/>
            <a:tailEnd type="none" w="sm" len="sm"/>
          </a:ln>
        </p:spPr>
      </p:sp>
      <p:pic>
        <p:nvPicPr>
          <p:cNvPr id="4" name="Picture 4"/>
          <p:cNvPicPr>
            <a:picLocks noChangeAspect="1"/>
          </p:cNvPicPr>
          <p:nvPr/>
        </p:nvPicPr>
        <p:blipFill>
          <a:blip r:embed="rId2"/>
          <a:srcRect l="5807"/>
          <a:stretch>
            <a:fillRect/>
          </a:stretch>
        </p:blipFill>
        <p:spPr>
          <a:xfrm>
            <a:off x="7960244" y="1659908"/>
            <a:ext cx="10162336" cy="6967185"/>
          </a:xfrm>
          <a:prstGeom prst="rect">
            <a:avLst/>
          </a:prstGeom>
        </p:spPr>
      </p:pic>
      <p:sp>
        <p:nvSpPr>
          <p:cNvPr id="5" name="TextBox 5"/>
          <p:cNvSpPr txBox="1"/>
          <p:nvPr/>
        </p:nvSpPr>
        <p:spPr>
          <a:xfrm>
            <a:off x="609600" y="3162300"/>
            <a:ext cx="6425887" cy="1274195"/>
          </a:xfrm>
          <a:prstGeom prst="rect">
            <a:avLst/>
          </a:prstGeom>
        </p:spPr>
        <p:txBody>
          <a:bodyPr wrap="square" lIns="0" tIns="0" rIns="0" bIns="0" rtlCol="0" anchor="t">
            <a:spAutoFit/>
          </a:bodyPr>
          <a:lstStyle/>
          <a:p>
            <a:pPr>
              <a:lnSpc>
                <a:spcPts val="3359"/>
              </a:lnSpc>
            </a:pPr>
            <a:r>
              <a:rPr lang="en-US" sz="2400" b="1" dirty="0">
                <a:solidFill>
                  <a:srgbClr val="373737"/>
                </a:solidFill>
                <a:latin typeface="Clear Sans Regular"/>
              </a:rPr>
              <a:t>6. Cluster customer segments and visualize analytics results</a:t>
            </a:r>
          </a:p>
          <a:p>
            <a:pPr marL="0" lvl="0" indent="0" algn="l">
              <a:lnSpc>
                <a:spcPts val="3359"/>
              </a:lnSpc>
            </a:pPr>
            <a:endParaRPr lang="en-US" sz="2400" dirty="0">
              <a:solidFill>
                <a:srgbClr val="373737"/>
              </a:solidFill>
              <a:latin typeface="Clear Sans Regular"/>
            </a:endParaRPr>
          </a:p>
        </p:txBody>
      </p:sp>
      <p:sp>
        <p:nvSpPr>
          <p:cNvPr id="6" name="TextBox 6"/>
          <p:cNvSpPr txBox="1"/>
          <p:nvPr/>
        </p:nvSpPr>
        <p:spPr>
          <a:xfrm>
            <a:off x="434803" y="1028699"/>
            <a:ext cx="7525441" cy="1538883"/>
          </a:xfrm>
          <a:prstGeom prst="rect">
            <a:avLst/>
          </a:prstGeom>
        </p:spPr>
        <p:txBody>
          <a:bodyPr wrap="square" lIns="0" tIns="0" rIns="0" bIns="0" rtlCol="0" anchor="t">
            <a:spAutoFit/>
          </a:bodyPr>
          <a:lstStyle/>
          <a:p>
            <a:pPr marL="0" lvl="0" indent="0">
              <a:lnSpc>
                <a:spcPts val="6000"/>
              </a:lnSpc>
              <a:spcBef>
                <a:spcPct val="0"/>
              </a:spcBef>
            </a:pPr>
            <a:r>
              <a:rPr lang="en-US" sz="5000" dirty="0">
                <a:solidFill>
                  <a:srgbClr val="000000"/>
                </a:solidFill>
                <a:latin typeface="Clear Sans Regular"/>
              </a:rPr>
              <a:t>C</a:t>
            </a:r>
            <a:r>
              <a:rPr lang="en-US" sz="5000" u="none" dirty="0">
                <a:solidFill>
                  <a:srgbClr val="000000"/>
                </a:solidFill>
                <a:latin typeface="Clear Sans Regular"/>
              </a:rPr>
              <a:t>ustomer segmentation based on RFM model</a:t>
            </a:r>
          </a:p>
        </p:txBody>
      </p:sp>
      <p:sp>
        <p:nvSpPr>
          <p:cNvPr id="7" name="TextBox 7"/>
          <p:cNvSpPr txBox="1"/>
          <p:nvPr/>
        </p:nvSpPr>
        <p:spPr>
          <a:xfrm>
            <a:off x="304800" y="4305300"/>
            <a:ext cx="6425887" cy="4757200"/>
          </a:xfrm>
          <a:prstGeom prst="rect">
            <a:avLst/>
          </a:prstGeom>
        </p:spPr>
        <p:txBody>
          <a:bodyPr lIns="0" tIns="0" rIns="0" bIns="0" rtlCol="0" anchor="t">
            <a:spAutoFit/>
          </a:bodyPr>
          <a:lstStyle/>
          <a:p>
            <a:pPr marL="518160" lvl="1" indent="-259080" algn="just">
              <a:lnSpc>
                <a:spcPts val="3359"/>
              </a:lnSpc>
              <a:buFont typeface="Arial"/>
              <a:buChar char="•"/>
            </a:pPr>
            <a:r>
              <a:rPr lang="en-US" sz="2400" dirty="0">
                <a:solidFill>
                  <a:srgbClr val="373737"/>
                </a:solidFill>
                <a:latin typeface="Clear Sans Regular"/>
              </a:rPr>
              <a:t>Cluster 0 points is green with 3594 points - can’t lose them</a:t>
            </a:r>
          </a:p>
          <a:p>
            <a:pPr marL="518160" lvl="1" indent="-259080" algn="just">
              <a:lnSpc>
                <a:spcPts val="3359"/>
              </a:lnSpc>
              <a:buFont typeface="Arial"/>
              <a:buChar char="•"/>
            </a:pPr>
            <a:r>
              <a:rPr lang="en-US" sz="2400" dirty="0">
                <a:solidFill>
                  <a:srgbClr val="373737"/>
                </a:solidFill>
                <a:latin typeface="Arimo"/>
              </a:rPr>
              <a:t>Cluster 1 points is blue with 1887 points - Potential loyalists </a:t>
            </a:r>
          </a:p>
          <a:p>
            <a:pPr marL="518160" lvl="1" indent="-259080" algn="just">
              <a:lnSpc>
                <a:spcPts val="3359"/>
              </a:lnSpc>
              <a:buFont typeface="Arial"/>
              <a:buChar char="•"/>
            </a:pPr>
            <a:r>
              <a:rPr lang="en-US" sz="2400" dirty="0">
                <a:solidFill>
                  <a:srgbClr val="373737"/>
                </a:solidFill>
                <a:latin typeface="Arimo"/>
              </a:rPr>
              <a:t>Cluster 2 points is red with 2231 points - new customers</a:t>
            </a:r>
          </a:p>
          <a:p>
            <a:pPr marL="518160" lvl="1" indent="-259080" algn="just">
              <a:lnSpc>
                <a:spcPts val="3359"/>
              </a:lnSpc>
              <a:buFont typeface="Arial"/>
              <a:buChar char="•"/>
            </a:pPr>
            <a:r>
              <a:rPr lang="en-US" sz="2400" dirty="0">
                <a:solidFill>
                  <a:srgbClr val="373737"/>
                </a:solidFill>
                <a:latin typeface="Arimo"/>
              </a:rPr>
              <a:t>Cluster 3 points is black with 299 points - At risk customers</a:t>
            </a:r>
          </a:p>
          <a:p>
            <a:pPr marL="518160" lvl="1" indent="-259080" algn="just">
              <a:lnSpc>
                <a:spcPts val="3359"/>
              </a:lnSpc>
              <a:buFont typeface="Arial"/>
              <a:buChar char="•"/>
            </a:pPr>
            <a:r>
              <a:rPr lang="en-US" sz="2400" dirty="0">
                <a:solidFill>
                  <a:srgbClr val="373737"/>
                </a:solidFill>
                <a:latin typeface="Arimo"/>
              </a:rPr>
              <a:t>Cluster 4 points is pink with 199 points - Champions</a:t>
            </a:r>
          </a:p>
          <a:p>
            <a:pPr marL="0" lvl="0" indent="0" algn="just">
              <a:lnSpc>
                <a:spcPts val="3359"/>
              </a:lnSpc>
            </a:pPr>
            <a:endParaRPr lang="en-US" sz="2400" dirty="0">
              <a:solidFill>
                <a:srgbClr val="373737"/>
              </a:solidFill>
              <a:latin typeface="Arimo"/>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2494904" y="4023082"/>
            <a:ext cx="341800" cy="3418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11" name="Group 11"/>
          <p:cNvGrpSpPr/>
          <p:nvPr/>
        </p:nvGrpSpPr>
        <p:grpSpPr>
          <a:xfrm>
            <a:off x="2494904" y="4924255"/>
            <a:ext cx="341800" cy="3418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13" name="Group 13"/>
          <p:cNvGrpSpPr/>
          <p:nvPr/>
        </p:nvGrpSpPr>
        <p:grpSpPr>
          <a:xfrm>
            <a:off x="2494904" y="5859330"/>
            <a:ext cx="341800" cy="34180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148216" y="2324600"/>
            <a:ext cx="8139784" cy="5091065"/>
          </a:xfrm>
          <a:prstGeom prst="rect">
            <a:avLst/>
          </a:prstGeom>
        </p:spPr>
      </p:pic>
      <p:sp>
        <p:nvSpPr>
          <p:cNvPr id="16" name="TextBox 16"/>
          <p:cNvSpPr txBox="1"/>
          <p:nvPr/>
        </p:nvSpPr>
        <p:spPr>
          <a:xfrm>
            <a:off x="1504950" y="1930147"/>
            <a:ext cx="11149938" cy="1149350"/>
          </a:xfrm>
          <a:prstGeom prst="rect">
            <a:avLst/>
          </a:prstGeom>
        </p:spPr>
        <p:txBody>
          <a:bodyPr lIns="0" tIns="0" rIns="0" bIns="0" rtlCol="0" anchor="t">
            <a:spAutoFit/>
          </a:bodyPr>
          <a:lstStyle/>
          <a:p>
            <a:pPr>
              <a:lnSpc>
                <a:spcPts val="8800"/>
              </a:lnSpc>
            </a:pPr>
            <a:r>
              <a:rPr lang="en-US" sz="8000" spc="-240" dirty="0">
                <a:solidFill>
                  <a:srgbClr val="3D4248"/>
                </a:solidFill>
                <a:latin typeface="Clear Sans Regular"/>
              </a:rPr>
              <a:t>Project Overview</a:t>
            </a:r>
          </a:p>
        </p:txBody>
      </p:sp>
      <p:sp>
        <p:nvSpPr>
          <p:cNvPr id="17" name="TextBox 17"/>
          <p:cNvSpPr txBox="1"/>
          <p:nvPr/>
        </p:nvSpPr>
        <p:spPr>
          <a:xfrm>
            <a:off x="3089928" y="3844414"/>
            <a:ext cx="6054072" cy="622935"/>
          </a:xfrm>
          <a:prstGeom prst="rect">
            <a:avLst/>
          </a:prstGeom>
        </p:spPr>
        <p:txBody>
          <a:bodyPr lIns="0" tIns="0" rIns="0" bIns="0" rtlCol="0" anchor="t">
            <a:spAutoFit/>
          </a:bodyPr>
          <a:lstStyle/>
          <a:p>
            <a:pPr>
              <a:lnSpc>
                <a:spcPts val="5040"/>
              </a:lnSpc>
              <a:spcBef>
                <a:spcPct val="0"/>
              </a:spcBef>
            </a:pPr>
            <a:r>
              <a:rPr lang="en-US" sz="3600" dirty="0">
                <a:solidFill>
                  <a:srgbClr val="3D4248"/>
                </a:solidFill>
                <a:latin typeface="Clear Sans Regular"/>
              </a:rPr>
              <a:t>Reason</a:t>
            </a:r>
          </a:p>
        </p:txBody>
      </p:sp>
      <p:sp>
        <p:nvSpPr>
          <p:cNvPr id="18" name="TextBox 18"/>
          <p:cNvSpPr txBox="1"/>
          <p:nvPr/>
        </p:nvSpPr>
        <p:spPr>
          <a:xfrm>
            <a:off x="3089928" y="4793932"/>
            <a:ext cx="6054072" cy="622935"/>
          </a:xfrm>
          <a:prstGeom prst="rect">
            <a:avLst/>
          </a:prstGeom>
        </p:spPr>
        <p:txBody>
          <a:bodyPr lIns="0" tIns="0" rIns="0" bIns="0" rtlCol="0" anchor="t">
            <a:spAutoFit/>
          </a:bodyPr>
          <a:lstStyle/>
          <a:p>
            <a:pPr>
              <a:lnSpc>
                <a:spcPts val="5040"/>
              </a:lnSpc>
              <a:spcBef>
                <a:spcPct val="0"/>
              </a:spcBef>
            </a:pPr>
            <a:r>
              <a:rPr lang="en-US" sz="3600" dirty="0">
                <a:solidFill>
                  <a:srgbClr val="3D4248"/>
                </a:solidFill>
                <a:latin typeface="Clear Sans Regular"/>
              </a:rPr>
              <a:t>Objectives</a:t>
            </a:r>
          </a:p>
        </p:txBody>
      </p:sp>
      <p:sp>
        <p:nvSpPr>
          <p:cNvPr id="19" name="TextBox 19"/>
          <p:cNvSpPr txBox="1"/>
          <p:nvPr/>
        </p:nvSpPr>
        <p:spPr>
          <a:xfrm>
            <a:off x="3089928" y="5680663"/>
            <a:ext cx="6054072" cy="622935"/>
          </a:xfrm>
          <a:prstGeom prst="rect">
            <a:avLst/>
          </a:prstGeom>
        </p:spPr>
        <p:txBody>
          <a:bodyPr lIns="0" tIns="0" rIns="0" bIns="0" rtlCol="0" anchor="t">
            <a:spAutoFit/>
          </a:bodyPr>
          <a:lstStyle/>
          <a:p>
            <a:pPr>
              <a:lnSpc>
                <a:spcPts val="5039"/>
              </a:lnSpc>
              <a:spcBef>
                <a:spcPct val="0"/>
              </a:spcBef>
            </a:pPr>
            <a:r>
              <a:rPr lang="en-US" sz="3599" dirty="0">
                <a:solidFill>
                  <a:srgbClr val="3D4248"/>
                </a:solidFill>
                <a:latin typeface="Clear Sans Regular"/>
              </a:rPr>
              <a:t>Objects and Scopes</a:t>
            </a:r>
          </a:p>
        </p:txBody>
      </p:sp>
      <p:sp>
        <p:nvSpPr>
          <p:cNvPr id="20" name="TextBox 20"/>
          <p:cNvSpPr txBox="1"/>
          <p:nvPr/>
        </p:nvSpPr>
        <p:spPr>
          <a:xfrm>
            <a:off x="10217895" y="8951595"/>
            <a:ext cx="7041405" cy="306705"/>
          </a:xfrm>
          <a:prstGeom prst="rect">
            <a:avLst/>
          </a:prstGeom>
        </p:spPr>
        <p:txBody>
          <a:bodyPr lIns="0" tIns="0" rIns="0" bIns="0" rtlCol="0" anchor="t">
            <a:spAutoFit/>
          </a:bodyPr>
          <a:lstStyle/>
          <a:p>
            <a:pPr algn="r">
              <a:lnSpc>
                <a:spcPts val="2520"/>
              </a:lnSpc>
              <a:spcBef>
                <a:spcPct val="0"/>
              </a:spcBef>
            </a:pPr>
            <a:r>
              <a:rPr lang="en-US" sz="1800" spc="179">
                <a:solidFill>
                  <a:srgbClr val="6F8090"/>
                </a:solidFill>
                <a:latin typeface="Clear Sans Regular"/>
              </a:rPr>
              <a:t>GROUP 6 26.12.2021</a:t>
            </a: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9144000" y="5143500"/>
            <a:ext cx="9144000" cy="5143500"/>
          </a:xfrm>
          <a:prstGeom prst="rect">
            <a:avLst/>
          </a:prstGeom>
        </p:spPr>
      </p:pic>
      <p:sp>
        <p:nvSpPr>
          <p:cNvPr id="3" name="AutoShape 3"/>
          <p:cNvSpPr/>
          <p:nvPr/>
        </p:nvSpPr>
        <p:spPr>
          <a:xfrm>
            <a:off x="13511284" y="2658901"/>
            <a:ext cx="4776716" cy="2484599"/>
          </a:xfrm>
          <a:prstGeom prst="rect">
            <a:avLst/>
          </a:prstGeom>
          <a:solidFill>
            <a:srgbClr val="000000"/>
          </a:solidFill>
        </p:spPr>
      </p:sp>
      <p:pic>
        <p:nvPicPr>
          <p:cNvPr id="4" name="Picture 4"/>
          <p:cNvPicPr>
            <a:picLocks noChangeAspect="1"/>
          </p:cNvPicPr>
          <p:nvPr/>
        </p:nvPicPr>
        <p:blipFill>
          <a:blip r:embed="rId3"/>
          <a:srcRect t="13191" b="13191"/>
          <a:stretch>
            <a:fillRect/>
          </a:stretch>
        </p:blipFill>
        <p:spPr>
          <a:xfrm>
            <a:off x="9147388" y="0"/>
            <a:ext cx="4655009" cy="5143500"/>
          </a:xfrm>
          <a:prstGeom prst="rect">
            <a:avLst/>
          </a:prstGeom>
        </p:spPr>
      </p:pic>
      <p:grpSp>
        <p:nvGrpSpPr>
          <p:cNvPr id="5" name="Group 5"/>
          <p:cNvGrpSpPr/>
          <p:nvPr/>
        </p:nvGrpSpPr>
        <p:grpSpPr>
          <a:xfrm>
            <a:off x="0" y="3015514"/>
            <a:ext cx="9144000" cy="3186925"/>
            <a:chOff x="0" y="0"/>
            <a:chExt cx="3093156" cy="1078046"/>
          </a:xfrm>
        </p:grpSpPr>
        <p:sp>
          <p:nvSpPr>
            <p:cNvPr id="6" name="Freeform 6"/>
            <p:cNvSpPr/>
            <p:nvPr/>
          </p:nvSpPr>
          <p:spPr>
            <a:xfrm>
              <a:off x="0" y="0"/>
              <a:ext cx="3093156" cy="1078046"/>
            </a:xfrm>
            <a:custGeom>
              <a:avLst/>
              <a:gdLst/>
              <a:ahLst/>
              <a:cxnLst/>
              <a:rect l="l" t="t" r="r" b="b"/>
              <a:pathLst>
                <a:path w="3093156" h="1078046">
                  <a:moveTo>
                    <a:pt x="0" y="0"/>
                  </a:moveTo>
                  <a:lnTo>
                    <a:pt x="3093156" y="0"/>
                  </a:lnTo>
                  <a:lnTo>
                    <a:pt x="3093156" y="1078046"/>
                  </a:lnTo>
                  <a:lnTo>
                    <a:pt x="0" y="1078046"/>
                  </a:lnTo>
                  <a:close/>
                </a:path>
              </a:pathLst>
            </a:custGeom>
            <a:solidFill>
              <a:srgbClr val="A6A6A6"/>
            </a:solidFill>
          </p:spPr>
        </p:sp>
      </p:grpSp>
      <p:sp>
        <p:nvSpPr>
          <p:cNvPr id="7" name="TextBox 7"/>
          <p:cNvSpPr txBox="1"/>
          <p:nvPr/>
        </p:nvSpPr>
        <p:spPr>
          <a:xfrm>
            <a:off x="1028700" y="3561226"/>
            <a:ext cx="6949550" cy="2133600"/>
          </a:xfrm>
          <a:prstGeom prst="rect">
            <a:avLst/>
          </a:prstGeom>
        </p:spPr>
        <p:txBody>
          <a:bodyPr lIns="0" tIns="0" rIns="0" bIns="0" rtlCol="0" anchor="t">
            <a:spAutoFit/>
          </a:bodyPr>
          <a:lstStyle/>
          <a:p>
            <a:pPr>
              <a:lnSpc>
                <a:spcPts val="5550"/>
              </a:lnSpc>
            </a:pPr>
            <a:r>
              <a:rPr lang="en-US" sz="5000" dirty="0">
                <a:solidFill>
                  <a:srgbClr val="000000"/>
                </a:solidFill>
                <a:latin typeface="Clear Sans Regular Bold"/>
              </a:rPr>
              <a:t>Analysis of the groups of customers based on the quartile description</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58113"/>
            <a:ext cx="5987974" cy="4500187"/>
            <a:chOff x="0" y="0"/>
            <a:chExt cx="7983965" cy="6000249"/>
          </a:xfrm>
        </p:grpSpPr>
        <p:pic>
          <p:nvPicPr>
            <p:cNvPr id="3" name="Picture 3"/>
            <p:cNvPicPr>
              <a:picLocks noChangeAspect="1"/>
            </p:cNvPicPr>
            <p:nvPr/>
          </p:nvPicPr>
          <p:blipFill>
            <a:blip r:embed="rId2"/>
            <a:srcRect l="28126" t="7816" r="28126" b="7816"/>
            <a:stretch>
              <a:fillRect/>
            </a:stretch>
          </p:blipFill>
          <p:spPr>
            <a:xfrm>
              <a:off x="0" y="0"/>
              <a:ext cx="7983965" cy="6000249"/>
            </a:xfrm>
            <a:prstGeom prst="rect">
              <a:avLst/>
            </a:prstGeom>
          </p:spPr>
        </p:pic>
      </p:grpSp>
      <p:sp>
        <p:nvSpPr>
          <p:cNvPr id="4" name="AutoShape 4"/>
          <p:cNvSpPr/>
          <p:nvPr/>
        </p:nvSpPr>
        <p:spPr>
          <a:xfrm>
            <a:off x="8992176" y="1028700"/>
            <a:ext cx="9295824" cy="0"/>
          </a:xfrm>
          <a:prstGeom prst="line">
            <a:avLst/>
          </a:prstGeom>
          <a:ln w="9525" cap="rnd">
            <a:solidFill>
              <a:srgbClr val="F1F1F1"/>
            </a:solidFill>
            <a:prstDash val="solid"/>
            <a:headEnd type="none" w="sm" len="sm"/>
            <a:tailEnd type="none" w="sm" len="sm"/>
          </a:ln>
        </p:spPr>
      </p:sp>
      <p:sp>
        <p:nvSpPr>
          <p:cNvPr id="5" name="AutoShape 5"/>
          <p:cNvSpPr/>
          <p:nvPr/>
        </p:nvSpPr>
        <p:spPr>
          <a:xfrm>
            <a:off x="9144000" y="9248775"/>
            <a:ext cx="9295824" cy="0"/>
          </a:xfrm>
          <a:prstGeom prst="line">
            <a:avLst/>
          </a:prstGeom>
          <a:ln w="9525" cap="rnd">
            <a:solidFill>
              <a:srgbClr val="F1F1F1"/>
            </a:solidFill>
            <a:prstDash val="solid"/>
            <a:headEnd type="none" w="sm" len="sm"/>
            <a:tailEnd type="none" w="sm" len="sm"/>
          </a:ln>
        </p:spPr>
      </p:sp>
      <p:grpSp>
        <p:nvGrpSpPr>
          <p:cNvPr id="6" name="Group 6"/>
          <p:cNvGrpSpPr/>
          <p:nvPr/>
        </p:nvGrpSpPr>
        <p:grpSpPr>
          <a:xfrm>
            <a:off x="415110" y="4584753"/>
            <a:ext cx="6817672" cy="4863366"/>
            <a:chOff x="0" y="0"/>
            <a:chExt cx="2306225" cy="1645139"/>
          </a:xfrm>
        </p:grpSpPr>
        <p:sp>
          <p:nvSpPr>
            <p:cNvPr id="7" name="Freeform 7"/>
            <p:cNvSpPr/>
            <p:nvPr/>
          </p:nvSpPr>
          <p:spPr>
            <a:xfrm>
              <a:off x="0" y="0"/>
              <a:ext cx="2306225" cy="1645139"/>
            </a:xfrm>
            <a:custGeom>
              <a:avLst/>
              <a:gdLst/>
              <a:ahLst/>
              <a:cxnLst/>
              <a:rect l="l" t="t" r="r" b="b"/>
              <a:pathLst>
                <a:path w="2306225" h="1645139">
                  <a:moveTo>
                    <a:pt x="0" y="0"/>
                  </a:moveTo>
                  <a:lnTo>
                    <a:pt x="2306225" y="0"/>
                  </a:lnTo>
                  <a:lnTo>
                    <a:pt x="2306225" y="1645139"/>
                  </a:lnTo>
                  <a:lnTo>
                    <a:pt x="0" y="1645139"/>
                  </a:lnTo>
                  <a:close/>
                </a:path>
              </a:pathLst>
            </a:custGeom>
            <a:solidFill>
              <a:srgbClr val="373737"/>
            </a:solidFill>
          </p:spPr>
        </p:sp>
      </p:grpSp>
      <p:pic>
        <p:nvPicPr>
          <p:cNvPr id="8" name="Picture 8"/>
          <p:cNvPicPr>
            <a:picLocks noChangeAspect="1"/>
          </p:cNvPicPr>
          <p:nvPr/>
        </p:nvPicPr>
        <p:blipFill>
          <a:blip r:embed="rId3"/>
          <a:srcRect l="1450"/>
          <a:stretch>
            <a:fillRect/>
          </a:stretch>
        </p:blipFill>
        <p:spPr>
          <a:xfrm>
            <a:off x="8310358" y="1581018"/>
            <a:ext cx="10281257" cy="7124963"/>
          </a:xfrm>
          <a:prstGeom prst="rect">
            <a:avLst/>
          </a:prstGeom>
        </p:spPr>
      </p:pic>
      <p:sp>
        <p:nvSpPr>
          <p:cNvPr id="9" name="TextBox 9"/>
          <p:cNvSpPr txBox="1"/>
          <p:nvPr/>
        </p:nvSpPr>
        <p:spPr>
          <a:xfrm>
            <a:off x="415110" y="668936"/>
            <a:ext cx="6845233" cy="2295525"/>
          </a:xfrm>
          <a:prstGeom prst="rect">
            <a:avLst/>
          </a:prstGeom>
        </p:spPr>
        <p:txBody>
          <a:bodyPr lIns="0" tIns="0" rIns="0" bIns="0" rtlCol="0" anchor="t">
            <a:spAutoFit/>
          </a:bodyPr>
          <a:lstStyle/>
          <a:p>
            <a:pPr marL="0" lvl="0" indent="0">
              <a:lnSpc>
                <a:spcPts val="6000"/>
              </a:lnSpc>
              <a:spcBef>
                <a:spcPct val="0"/>
              </a:spcBef>
            </a:pPr>
            <a:r>
              <a:rPr lang="en-US" sz="5000" dirty="0">
                <a:solidFill>
                  <a:srgbClr val="FFFFFF"/>
                </a:solidFill>
                <a:latin typeface="Clear Sans Regular"/>
              </a:rPr>
              <a:t>Analysi</a:t>
            </a:r>
            <a:r>
              <a:rPr lang="en-US" sz="5000" u="none" dirty="0">
                <a:solidFill>
                  <a:srgbClr val="FFFFFF"/>
                </a:solidFill>
                <a:latin typeface="Clear Sans Regular"/>
              </a:rPr>
              <a:t>s of the groups of customers based on the quartile description</a:t>
            </a:r>
          </a:p>
        </p:txBody>
      </p:sp>
      <p:sp>
        <p:nvSpPr>
          <p:cNvPr id="10" name="TextBox 10"/>
          <p:cNvSpPr txBox="1"/>
          <p:nvPr/>
        </p:nvSpPr>
        <p:spPr>
          <a:xfrm>
            <a:off x="371837" y="3332124"/>
            <a:ext cx="7372369" cy="402161"/>
          </a:xfrm>
          <a:prstGeom prst="rect">
            <a:avLst/>
          </a:prstGeom>
        </p:spPr>
        <p:txBody>
          <a:bodyPr wrap="square" lIns="0" tIns="0" rIns="0" bIns="0" rtlCol="0" anchor="t">
            <a:spAutoFit/>
          </a:bodyPr>
          <a:lstStyle/>
          <a:p>
            <a:pPr marL="518160" lvl="1" indent="-259080" algn="l">
              <a:lnSpc>
                <a:spcPts val="3359"/>
              </a:lnSpc>
              <a:buFont typeface="Arial"/>
              <a:buChar char="•"/>
            </a:pPr>
            <a:r>
              <a:rPr lang="en-US" sz="2400" dirty="0">
                <a:solidFill>
                  <a:srgbClr val="FFFFFF"/>
                </a:solidFill>
                <a:latin typeface="Clear Sans Regular"/>
              </a:rPr>
              <a:t>Analyzing the group Can’t Lose Them (cluster 0)</a:t>
            </a:r>
          </a:p>
        </p:txBody>
      </p:sp>
      <p:sp>
        <p:nvSpPr>
          <p:cNvPr id="11" name="TextBox 11"/>
          <p:cNvSpPr txBox="1"/>
          <p:nvPr/>
        </p:nvSpPr>
        <p:spPr>
          <a:xfrm>
            <a:off x="371836" y="3924300"/>
            <a:ext cx="7372370" cy="6676315"/>
          </a:xfrm>
          <a:prstGeom prst="rect">
            <a:avLst/>
          </a:prstGeom>
        </p:spPr>
        <p:txBody>
          <a:bodyPr lIns="0" tIns="0" rIns="0" bIns="0" rtlCol="0" anchor="t">
            <a:spAutoFit/>
          </a:bodyPr>
          <a:lstStyle/>
          <a:p>
            <a:pPr marL="518160" lvl="1" indent="-259080" algn="just">
              <a:lnSpc>
                <a:spcPts val="2879"/>
              </a:lnSpc>
              <a:buFont typeface="Arial"/>
              <a:buChar char="•"/>
            </a:pPr>
            <a:r>
              <a:rPr lang="en-US" sz="2400" dirty="0">
                <a:solidFill>
                  <a:srgbClr val="FFFFFF"/>
                </a:solidFill>
                <a:latin typeface="Clear Sans Regular"/>
              </a:rPr>
              <a:t>This customer segment is the largest customer group.</a:t>
            </a:r>
          </a:p>
          <a:p>
            <a:pPr marL="518160" lvl="1" indent="-259080" algn="just">
              <a:lnSpc>
                <a:spcPts val="2879"/>
              </a:lnSpc>
              <a:buFont typeface="Arial"/>
              <a:buChar char="•"/>
            </a:pPr>
            <a:r>
              <a:rPr lang="en-US" sz="2400" dirty="0">
                <a:solidFill>
                  <a:srgbClr val="FFFFFF"/>
                </a:solidFill>
                <a:latin typeface="Clear Sans Regular"/>
              </a:rPr>
              <a:t>The frequency of purchases is very low and tends to stay low</a:t>
            </a:r>
          </a:p>
          <a:p>
            <a:pPr marL="518160" lvl="1" indent="-259080" algn="just">
              <a:lnSpc>
                <a:spcPts val="2879"/>
              </a:lnSpc>
              <a:buFont typeface="Arial"/>
              <a:buChar char="•"/>
            </a:pPr>
            <a:r>
              <a:rPr lang="en-US" sz="2400" dirty="0">
                <a:solidFill>
                  <a:srgbClr val="FFFFFF"/>
                </a:solidFill>
                <a:latin typeface="Clear Sans Regular"/>
              </a:rPr>
              <a:t>The average </a:t>
            </a:r>
            <a:r>
              <a:rPr lang="en-US" sz="2400" dirty="0" err="1">
                <a:solidFill>
                  <a:srgbClr val="FFFFFF"/>
                </a:solidFill>
                <a:latin typeface="Clear Sans Regular"/>
              </a:rPr>
              <a:t>Rencency</a:t>
            </a:r>
            <a:r>
              <a:rPr lang="en-US" sz="2400" dirty="0">
                <a:solidFill>
                  <a:srgbClr val="FFFFFF"/>
                </a:solidFill>
                <a:latin typeface="Clear Sans Regular"/>
              </a:rPr>
              <a:t> is very high</a:t>
            </a:r>
          </a:p>
          <a:p>
            <a:pPr marL="518160" lvl="1" indent="-259080" algn="just">
              <a:lnSpc>
                <a:spcPts val="2879"/>
              </a:lnSpc>
              <a:buFont typeface="Arial"/>
              <a:buChar char="•"/>
            </a:pPr>
            <a:r>
              <a:rPr lang="en-US" sz="2400" dirty="0">
                <a:solidFill>
                  <a:srgbClr val="FFFFFF"/>
                </a:solidFill>
                <a:latin typeface="Clear Sans Regular"/>
              </a:rPr>
              <a:t>Spending is the lowest of all segments</a:t>
            </a:r>
          </a:p>
          <a:p>
            <a:pPr marL="518160" lvl="1" indent="-259080" algn="just">
              <a:lnSpc>
                <a:spcPts val="2879"/>
              </a:lnSpc>
              <a:buFont typeface="Arial"/>
              <a:buChar char="•"/>
            </a:pPr>
            <a:r>
              <a:rPr lang="en-US" sz="2400" dirty="0">
                <a:solidFill>
                  <a:srgbClr val="FFFFFF"/>
                </a:solidFill>
                <a:latin typeface="Clear Sans Regular"/>
              </a:rPr>
              <a:t>The value contribution of this group of customers is not high and not outstanding</a:t>
            </a:r>
          </a:p>
          <a:p>
            <a:pPr algn="just">
              <a:lnSpc>
                <a:spcPts val="2879"/>
              </a:lnSpc>
            </a:pPr>
            <a:r>
              <a:rPr lang="en-US" sz="2400" dirty="0">
                <a:solidFill>
                  <a:srgbClr val="FFFFFF"/>
                </a:solidFill>
                <a:latin typeface="Clear Sans Regular"/>
              </a:rPr>
              <a:t>=&gt; The value contribution of this group of customers is not high and not outstanding</a:t>
            </a:r>
          </a:p>
          <a:p>
            <a:pPr algn="just">
              <a:lnSpc>
                <a:spcPts val="2879"/>
              </a:lnSpc>
            </a:pPr>
            <a:r>
              <a:rPr lang="en-US" sz="2400" dirty="0">
                <a:solidFill>
                  <a:srgbClr val="FFFFFF"/>
                </a:solidFill>
                <a:latin typeface="Clear Sans Regular"/>
              </a:rPr>
              <a:t>=&gt; The company should not ignore this Cluster. Bring them back with relevant promotions, and run surveys to find out what went wrong and avoid losing them to a competitor. This can be applied together with up-selling and cross-selling strategies.</a:t>
            </a:r>
          </a:p>
          <a:p>
            <a:pPr>
              <a:lnSpc>
                <a:spcPts val="2879"/>
              </a:lnSpc>
            </a:pPr>
            <a:endParaRPr lang="en-US" sz="2400" dirty="0">
              <a:solidFill>
                <a:srgbClr val="FFFFFF"/>
              </a:solidFill>
              <a:latin typeface="Clear Sans Regular"/>
            </a:endParaRPr>
          </a:p>
          <a:p>
            <a:pPr>
              <a:lnSpc>
                <a:spcPts val="2879"/>
              </a:lnSpc>
            </a:pPr>
            <a:r>
              <a:rPr lang="en-US" sz="2400" dirty="0">
                <a:solidFill>
                  <a:srgbClr val="FFFFFF"/>
                </a:solidFill>
                <a:latin typeface="Clear Sans Regular"/>
              </a:rPr>
              <a:t> </a:t>
            </a:r>
          </a:p>
          <a:p>
            <a:pPr marL="0" lvl="0" indent="0">
              <a:lnSpc>
                <a:spcPts val="2879"/>
              </a:lnSpc>
              <a:spcBef>
                <a:spcPct val="0"/>
              </a:spcBef>
            </a:pPr>
            <a:endParaRPr lang="en-US" sz="2400" dirty="0">
              <a:solidFill>
                <a:srgbClr val="FFFFFF"/>
              </a:solidFill>
              <a:latin typeface="Clear Sans Regular"/>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7794825" y="1028700"/>
            <a:ext cx="10493175" cy="0"/>
          </a:xfrm>
          <a:prstGeom prst="line">
            <a:avLst/>
          </a:prstGeom>
          <a:ln w="9525" cap="rnd">
            <a:solidFill>
              <a:srgbClr val="373737"/>
            </a:solidFill>
            <a:prstDash val="solid"/>
            <a:headEnd type="none" w="sm" len="sm"/>
            <a:tailEnd type="none" w="sm" len="sm"/>
          </a:ln>
        </p:spPr>
      </p:sp>
      <p:sp>
        <p:nvSpPr>
          <p:cNvPr id="3" name="AutoShape 3"/>
          <p:cNvSpPr/>
          <p:nvPr/>
        </p:nvSpPr>
        <p:spPr>
          <a:xfrm>
            <a:off x="7794825" y="9258300"/>
            <a:ext cx="10493175" cy="0"/>
          </a:xfrm>
          <a:prstGeom prst="line">
            <a:avLst/>
          </a:prstGeom>
          <a:ln w="9525" cap="rnd">
            <a:solidFill>
              <a:srgbClr val="373737"/>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7794825" y="1490726"/>
            <a:ext cx="10493175" cy="7305548"/>
          </a:xfrm>
          <a:prstGeom prst="rect">
            <a:avLst/>
          </a:prstGeom>
        </p:spPr>
      </p:pic>
      <p:sp>
        <p:nvSpPr>
          <p:cNvPr id="5" name="TextBox 5"/>
          <p:cNvSpPr txBox="1"/>
          <p:nvPr/>
        </p:nvSpPr>
        <p:spPr>
          <a:xfrm>
            <a:off x="597160" y="3122619"/>
            <a:ext cx="6425887" cy="838178"/>
          </a:xfrm>
          <a:prstGeom prst="rect">
            <a:avLst/>
          </a:prstGeom>
        </p:spPr>
        <p:txBody>
          <a:bodyPr wrap="square" lIns="0" tIns="0" rIns="0" bIns="0" rtlCol="0" anchor="t">
            <a:spAutoFit/>
          </a:bodyPr>
          <a:lstStyle/>
          <a:p>
            <a:pPr marL="0" lvl="0" indent="0" algn="l">
              <a:lnSpc>
                <a:spcPts val="3359"/>
              </a:lnSpc>
            </a:pPr>
            <a:r>
              <a:rPr lang="en-US" sz="2400" b="1" dirty="0">
                <a:solidFill>
                  <a:srgbClr val="373737"/>
                </a:solidFill>
                <a:latin typeface="Clear Sans Regular"/>
              </a:rPr>
              <a:t>2. Analyzing the group Potential Loyalists  (cluster 1)</a:t>
            </a:r>
          </a:p>
        </p:txBody>
      </p:sp>
      <p:sp>
        <p:nvSpPr>
          <p:cNvPr id="6" name="TextBox 6"/>
          <p:cNvSpPr txBox="1"/>
          <p:nvPr/>
        </p:nvSpPr>
        <p:spPr>
          <a:xfrm>
            <a:off x="323793" y="4013835"/>
            <a:ext cx="6699254" cy="6273165"/>
          </a:xfrm>
          <a:prstGeom prst="rect">
            <a:avLst/>
          </a:prstGeom>
        </p:spPr>
        <p:txBody>
          <a:bodyPr wrap="square" lIns="0" tIns="0" rIns="0" bIns="0" rtlCol="0" anchor="t">
            <a:spAutoFit/>
          </a:bodyPr>
          <a:lstStyle/>
          <a:p>
            <a:pPr marL="518160" lvl="1" indent="-259080" algn="just">
              <a:lnSpc>
                <a:spcPts val="3359"/>
              </a:lnSpc>
              <a:buFont typeface="Arial"/>
              <a:buChar char="•"/>
            </a:pPr>
            <a:r>
              <a:rPr lang="en-US" sz="2400" dirty="0">
                <a:solidFill>
                  <a:srgbClr val="373737"/>
                </a:solidFill>
                <a:latin typeface="Clear Sans Regular"/>
              </a:rPr>
              <a:t>This group of</a:t>
            </a:r>
            <a:r>
              <a:rPr lang="en-US" sz="2400" u="none" dirty="0">
                <a:solidFill>
                  <a:srgbClr val="373737"/>
                </a:solidFill>
                <a:latin typeface="Clear Sans Regular"/>
              </a:rPr>
              <a:t> customers usually has the nearest purchase date</a:t>
            </a:r>
          </a:p>
          <a:p>
            <a:pPr marL="518160" lvl="1" indent="-259080" algn="just">
              <a:lnSpc>
                <a:spcPts val="3359"/>
              </a:lnSpc>
              <a:buFont typeface="Arial"/>
              <a:buChar char="•"/>
            </a:pPr>
            <a:r>
              <a:rPr lang="en-US" sz="2400" u="none" dirty="0">
                <a:solidFill>
                  <a:srgbClr val="373737"/>
                </a:solidFill>
                <a:latin typeface="Clear Sans Regular"/>
              </a:rPr>
              <a:t>The average purchase frequency is 2.3 times higher than the other groups</a:t>
            </a:r>
          </a:p>
          <a:p>
            <a:pPr marL="518160" lvl="1" indent="-259080" algn="just">
              <a:lnSpc>
                <a:spcPts val="3359"/>
              </a:lnSpc>
              <a:buFont typeface="Arial"/>
              <a:buChar char="•"/>
            </a:pPr>
            <a:r>
              <a:rPr lang="en-US" sz="2400" u="none" dirty="0">
                <a:solidFill>
                  <a:srgbClr val="373737"/>
                </a:solidFill>
                <a:latin typeface="Clear Sans Regular"/>
              </a:rPr>
              <a:t> The customer group may be willing to spend a lot of money on shopping.</a:t>
            </a:r>
          </a:p>
          <a:p>
            <a:pPr marL="518160" lvl="1" indent="-259080" algn="just">
              <a:lnSpc>
                <a:spcPts val="3359"/>
              </a:lnSpc>
              <a:buFont typeface="Arial"/>
              <a:buChar char="•"/>
            </a:pPr>
            <a:r>
              <a:rPr lang="en-US" sz="2400" u="none" dirty="0">
                <a:solidFill>
                  <a:srgbClr val="373737"/>
                </a:solidFill>
                <a:latin typeface="Clear Sans Regular"/>
              </a:rPr>
              <a:t>we can see that this is not only a loyal customer group and even a customer group that brings great potential to businesses.</a:t>
            </a:r>
          </a:p>
          <a:p>
            <a:pPr marL="518160" lvl="1" indent="-259080" algn="just">
              <a:lnSpc>
                <a:spcPts val="3359"/>
              </a:lnSpc>
              <a:buFont typeface="Arial"/>
              <a:buChar char="•"/>
            </a:pPr>
            <a:r>
              <a:rPr lang="en-US" sz="2400" u="none" dirty="0">
                <a:solidFill>
                  <a:srgbClr val="373737"/>
                </a:solidFill>
                <a:latin typeface="Clear Sans Regular"/>
              </a:rPr>
              <a:t>The company should offer membership or loyalty programs or recommend related products to upsell them and help them become your Loyalists or Champions.</a:t>
            </a:r>
          </a:p>
          <a:p>
            <a:pPr marL="0" lvl="0" indent="0" algn="just">
              <a:lnSpc>
                <a:spcPts val="3359"/>
              </a:lnSpc>
            </a:pPr>
            <a:endParaRPr lang="en-US" sz="2400" u="none" dirty="0">
              <a:solidFill>
                <a:srgbClr val="373737"/>
              </a:solidFill>
              <a:latin typeface="Clear Sans Regular"/>
            </a:endParaRPr>
          </a:p>
        </p:txBody>
      </p:sp>
      <p:sp>
        <p:nvSpPr>
          <p:cNvPr id="7" name="TextBox 7"/>
          <p:cNvSpPr txBox="1"/>
          <p:nvPr/>
        </p:nvSpPr>
        <p:spPr>
          <a:xfrm>
            <a:off x="415110" y="668936"/>
            <a:ext cx="6845233" cy="2295525"/>
          </a:xfrm>
          <a:prstGeom prst="rect">
            <a:avLst/>
          </a:prstGeom>
        </p:spPr>
        <p:txBody>
          <a:bodyPr lIns="0" tIns="0" rIns="0" bIns="0" rtlCol="0" anchor="t">
            <a:spAutoFit/>
          </a:bodyPr>
          <a:lstStyle/>
          <a:p>
            <a:pPr marL="0" lvl="0" indent="0">
              <a:lnSpc>
                <a:spcPts val="6000"/>
              </a:lnSpc>
              <a:spcBef>
                <a:spcPct val="0"/>
              </a:spcBef>
            </a:pPr>
            <a:r>
              <a:rPr lang="en-US" sz="5000" dirty="0">
                <a:solidFill>
                  <a:srgbClr val="000000"/>
                </a:solidFill>
                <a:latin typeface="Clear Sans Regular"/>
              </a:rPr>
              <a:t>Analysi</a:t>
            </a:r>
            <a:r>
              <a:rPr lang="en-US" sz="5000" u="none" dirty="0">
                <a:solidFill>
                  <a:srgbClr val="000000"/>
                </a:solidFill>
                <a:latin typeface="Clear Sans Regular"/>
              </a:rPr>
              <a:t>s of the groups of customers based on the quartile description</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58113"/>
            <a:ext cx="5987974" cy="4500187"/>
            <a:chOff x="0" y="0"/>
            <a:chExt cx="7983965" cy="6000249"/>
          </a:xfrm>
        </p:grpSpPr>
        <p:pic>
          <p:nvPicPr>
            <p:cNvPr id="3" name="Picture 3"/>
            <p:cNvPicPr>
              <a:picLocks noChangeAspect="1"/>
            </p:cNvPicPr>
            <p:nvPr/>
          </p:nvPicPr>
          <p:blipFill>
            <a:blip r:embed="rId2"/>
            <a:srcRect l="28126" t="7816" r="28126" b="7816"/>
            <a:stretch>
              <a:fillRect/>
            </a:stretch>
          </p:blipFill>
          <p:spPr>
            <a:xfrm>
              <a:off x="0" y="0"/>
              <a:ext cx="7983965" cy="6000249"/>
            </a:xfrm>
            <a:prstGeom prst="rect">
              <a:avLst/>
            </a:prstGeom>
          </p:spPr>
        </p:pic>
      </p:grpSp>
      <p:sp>
        <p:nvSpPr>
          <p:cNvPr id="4" name="AutoShape 4"/>
          <p:cNvSpPr/>
          <p:nvPr/>
        </p:nvSpPr>
        <p:spPr>
          <a:xfrm>
            <a:off x="8992176" y="1028700"/>
            <a:ext cx="9295824" cy="0"/>
          </a:xfrm>
          <a:prstGeom prst="line">
            <a:avLst/>
          </a:prstGeom>
          <a:ln w="9525" cap="rnd">
            <a:solidFill>
              <a:srgbClr val="F1F1F1"/>
            </a:solidFill>
            <a:prstDash val="solid"/>
            <a:headEnd type="none" w="sm" len="sm"/>
            <a:tailEnd type="none" w="sm" len="sm"/>
          </a:ln>
        </p:spPr>
      </p:sp>
      <p:sp>
        <p:nvSpPr>
          <p:cNvPr id="5" name="AutoShape 5"/>
          <p:cNvSpPr/>
          <p:nvPr/>
        </p:nvSpPr>
        <p:spPr>
          <a:xfrm>
            <a:off x="9144000" y="9248775"/>
            <a:ext cx="9295824" cy="0"/>
          </a:xfrm>
          <a:prstGeom prst="line">
            <a:avLst/>
          </a:prstGeom>
          <a:ln w="9525" cap="rnd">
            <a:solidFill>
              <a:srgbClr val="F1F1F1"/>
            </a:solidFill>
            <a:prstDash val="solid"/>
            <a:headEnd type="none" w="sm" len="sm"/>
            <a:tailEnd type="none" w="sm" len="sm"/>
          </a:ln>
        </p:spPr>
      </p:sp>
      <p:grpSp>
        <p:nvGrpSpPr>
          <p:cNvPr id="6" name="Group 6"/>
          <p:cNvGrpSpPr/>
          <p:nvPr/>
        </p:nvGrpSpPr>
        <p:grpSpPr>
          <a:xfrm>
            <a:off x="415110" y="4584753"/>
            <a:ext cx="6817672" cy="4863366"/>
            <a:chOff x="0" y="0"/>
            <a:chExt cx="2306225" cy="1645139"/>
          </a:xfrm>
        </p:grpSpPr>
        <p:sp>
          <p:nvSpPr>
            <p:cNvPr id="7" name="Freeform 7"/>
            <p:cNvSpPr/>
            <p:nvPr/>
          </p:nvSpPr>
          <p:spPr>
            <a:xfrm>
              <a:off x="0" y="0"/>
              <a:ext cx="2306225" cy="1645139"/>
            </a:xfrm>
            <a:custGeom>
              <a:avLst/>
              <a:gdLst/>
              <a:ahLst/>
              <a:cxnLst/>
              <a:rect l="l" t="t" r="r" b="b"/>
              <a:pathLst>
                <a:path w="2306225" h="1645139">
                  <a:moveTo>
                    <a:pt x="0" y="0"/>
                  </a:moveTo>
                  <a:lnTo>
                    <a:pt x="2306225" y="0"/>
                  </a:lnTo>
                  <a:lnTo>
                    <a:pt x="2306225" y="1645139"/>
                  </a:lnTo>
                  <a:lnTo>
                    <a:pt x="0" y="1645139"/>
                  </a:lnTo>
                  <a:close/>
                </a:path>
              </a:pathLst>
            </a:custGeom>
            <a:solidFill>
              <a:srgbClr val="373737"/>
            </a:solidFill>
          </p:spPr>
        </p:sp>
      </p:grpSp>
      <p:pic>
        <p:nvPicPr>
          <p:cNvPr id="8" name="Picture 8"/>
          <p:cNvPicPr>
            <a:picLocks noChangeAspect="1"/>
          </p:cNvPicPr>
          <p:nvPr/>
        </p:nvPicPr>
        <p:blipFill>
          <a:blip r:embed="rId3"/>
          <a:srcRect l="1450"/>
          <a:stretch>
            <a:fillRect/>
          </a:stretch>
        </p:blipFill>
        <p:spPr>
          <a:xfrm>
            <a:off x="8310358" y="1581018"/>
            <a:ext cx="10281257" cy="7124963"/>
          </a:xfrm>
          <a:prstGeom prst="rect">
            <a:avLst/>
          </a:prstGeom>
        </p:spPr>
      </p:pic>
      <p:sp>
        <p:nvSpPr>
          <p:cNvPr id="9" name="TextBox 9"/>
          <p:cNvSpPr txBox="1"/>
          <p:nvPr/>
        </p:nvSpPr>
        <p:spPr>
          <a:xfrm>
            <a:off x="415110" y="668936"/>
            <a:ext cx="6845233" cy="2295525"/>
          </a:xfrm>
          <a:prstGeom prst="rect">
            <a:avLst/>
          </a:prstGeom>
        </p:spPr>
        <p:txBody>
          <a:bodyPr lIns="0" tIns="0" rIns="0" bIns="0" rtlCol="0" anchor="t">
            <a:spAutoFit/>
          </a:bodyPr>
          <a:lstStyle/>
          <a:p>
            <a:pPr marL="0" lvl="0" indent="0">
              <a:lnSpc>
                <a:spcPts val="6000"/>
              </a:lnSpc>
              <a:spcBef>
                <a:spcPct val="0"/>
              </a:spcBef>
            </a:pPr>
            <a:r>
              <a:rPr lang="en-US" sz="5000" dirty="0">
                <a:solidFill>
                  <a:srgbClr val="FFFFFF"/>
                </a:solidFill>
                <a:latin typeface="Clear Sans Regular"/>
              </a:rPr>
              <a:t>Analysi</a:t>
            </a:r>
            <a:r>
              <a:rPr lang="en-US" sz="5000" u="none" dirty="0">
                <a:solidFill>
                  <a:srgbClr val="FFFFFF"/>
                </a:solidFill>
                <a:latin typeface="Clear Sans Regular"/>
              </a:rPr>
              <a:t>s of the groups of customers based on the quartile description</a:t>
            </a:r>
          </a:p>
        </p:txBody>
      </p:sp>
      <p:sp>
        <p:nvSpPr>
          <p:cNvPr id="10" name="TextBox 10"/>
          <p:cNvSpPr txBox="1"/>
          <p:nvPr/>
        </p:nvSpPr>
        <p:spPr>
          <a:xfrm>
            <a:off x="616001" y="3170418"/>
            <a:ext cx="7169350" cy="402161"/>
          </a:xfrm>
          <a:prstGeom prst="rect">
            <a:avLst/>
          </a:prstGeom>
        </p:spPr>
        <p:txBody>
          <a:bodyPr wrap="square" lIns="0" tIns="0" rIns="0" bIns="0" rtlCol="0" anchor="t">
            <a:spAutoFit/>
          </a:bodyPr>
          <a:lstStyle/>
          <a:p>
            <a:pPr algn="l">
              <a:lnSpc>
                <a:spcPts val="3359"/>
              </a:lnSpc>
            </a:pPr>
            <a:r>
              <a:rPr lang="en-US" sz="2400" b="1" dirty="0">
                <a:solidFill>
                  <a:srgbClr val="FFFFFF"/>
                </a:solidFill>
                <a:latin typeface="Clear Sans Regular" panose="020B0604020202020204" charset="0"/>
                <a:cs typeface="Clear Sans Regular" panose="020B0604020202020204" charset="0"/>
              </a:rPr>
              <a:t>3. Analyzing the group New customers  (cluster 2)</a:t>
            </a:r>
          </a:p>
        </p:txBody>
      </p:sp>
      <p:sp>
        <p:nvSpPr>
          <p:cNvPr id="11" name="TextBox 11"/>
          <p:cNvSpPr txBox="1"/>
          <p:nvPr/>
        </p:nvSpPr>
        <p:spPr>
          <a:xfrm>
            <a:off x="415110" y="3778536"/>
            <a:ext cx="7372370" cy="5560625"/>
          </a:xfrm>
          <a:prstGeom prst="rect">
            <a:avLst/>
          </a:prstGeom>
        </p:spPr>
        <p:txBody>
          <a:bodyPr lIns="0" tIns="0" rIns="0" bIns="0" rtlCol="0" anchor="t">
            <a:spAutoFit/>
          </a:bodyPr>
          <a:lstStyle/>
          <a:p>
            <a:pPr marL="518160" lvl="1" indent="-259080" algn="just">
              <a:lnSpc>
                <a:spcPts val="2879"/>
              </a:lnSpc>
              <a:buFont typeface="Arial"/>
              <a:buChar char="•"/>
            </a:pPr>
            <a:r>
              <a:rPr lang="en-US" sz="2400" dirty="0">
                <a:solidFill>
                  <a:srgbClr val="FFFFFF"/>
                </a:solidFill>
                <a:latin typeface="Clear Sans Regular"/>
              </a:rPr>
              <a:t>The spending level is not too high</a:t>
            </a:r>
          </a:p>
          <a:p>
            <a:pPr marL="518160" lvl="1" indent="-259080" algn="just">
              <a:lnSpc>
                <a:spcPts val="2879"/>
              </a:lnSpc>
              <a:buFont typeface="Arial"/>
              <a:buChar char="•"/>
            </a:pPr>
            <a:r>
              <a:rPr lang="en-US" sz="2400" dirty="0">
                <a:solidFill>
                  <a:srgbClr val="FFFFFF"/>
                </a:solidFill>
                <a:latin typeface="Clear Sans Regular"/>
              </a:rPr>
              <a:t>The total number of customers in the group is still quite large</a:t>
            </a:r>
          </a:p>
          <a:p>
            <a:pPr marL="518160" lvl="1" indent="-259080" algn="just">
              <a:lnSpc>
                <a:spcPts val="2879"/>
              </a:lnSpc>
              <a:buFont typeface="Arial"/>
              <a:buChar char="•"/>
            </a:pPr>
            <a:r>
              <a:rPr lang="en-US" sz="2400" dirty="0">
                <a:solidFill>
                  <a:srgbClr val="FFFFFF"/>
                </a:solidFill>
                <a:latin typeface="Clear Sans Regular"/>
              </a:rPr>
              <a:t>The frequency of purchase is still once</a:t>
            </a:r>
          </a:p>
          <a:p>
            <a:pPr marL="518160" lvl="1" indent="-259080" algn="just">
              <a:lnSpc>
                <a:spcPts val="2879"/>
              </a:lnSpc>
              <a:buFont typeface="Arial"/>
              <a:buChar char="•"/>
            </a:pPr>
            <a:r>
              <a:rPr lang="en-US" sz="2400" dirty="0">
                <a:solidFill>
                  <a:srgbClr val="FFFFFF"/>
                </a:solidFill>
                <a:latin typeface="Clear Sans Regular"/>
              </a:rPr>
              <a:t>The recency index of this group is at the highest level</a:t>
            </a:r>
          </a:p>
          <a:p>
            <a:pPr algn="just">
              <a:lnSpc>
                <a:spcPts val="2879"/>
              </a:lnSpc>
            </a:pPr>
            <a:r>
              <a:rPr lang="en-US" sz="2400" dirty="0">
                <a:solidFill>
                  <a:srgbClr val="FFFFFF"/>
                </a:solidFill>
                <a:latin typeface="Clear Sans Regular"/>
              </a:rPr>
              <a:t>=&gt; With this group of customers, businesses can continue to improve their current sales policies to retain the group. Besides finding out potential customers in this group and promoting them to become loyal customers. Start building relationships with these customers by providing onboarding support and special offers to increase their visits.</a:t>
            </a:r>
          </a:p>
          <a:p>
            <a:pPr>
              <a:lnSpc>
                <a:spcPts val="2879"/>
              </a:lnSpc>
            </a:pPr>
            <a:r>
              <a:rPr lang="en-US" sz="2400" dirty="0">
                <a:solidFill>
                  <a:srgbClr val="FFFFFF"/>
                </a:solidFill>
                <a:latin typeface="Clear Sans Regular"/>
              </a:rPr>
              <a:t> </a:t>
            </a:r>
          </a:p>
          <a:p>
            <a:pPr marL="0" lvl="0" indent="0">
              <a:lnSpc>
                <a:spcPts val="2879"/>
              </a:lnSpc>
              <a:spcBef>
                <a:spcPct val="0"/>
              </a:spcBef>
            </a:pPr>
            <a:endParaRPr lang="en-US" sz="2400" dirty="0">
              <a:solidFill>
                <a:srgbClr val="FFFFFF"/>
              </a:solidFill>
              <a:latin typeface="Clear Sans Regular"/>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7794825" y="1028700"/>
            <a:ext cx="10493175" cy="0"/>
          </a:xfrm>
          <a:prstGeom prst="line">
            <a:avLst/>
          </a:prstGeom>
          <a:ln w="9525" cap="rnd">
            <a:solidFill>
              <a:srgbClr val="373737"/>
            </a:solidFill>
            <a:prstDash val="solid"/>
            <a:headEnd type="none" w="sm" len="sm"/>
            <a:tailEnd type="none" w="sm" len="sm"/>
          </a:ln>
        </p:spPr>
      </p:sp>
      <p:sp>
        <p:nvSpPr>
          <p:cNvPr id="3" name="AutoShape 3"/>
          <p:cNvSpPr/>
          <p:nvPr/>
        </p:nvSpPr>
        <p:spPr>
          <a:xfrm>
            <a:off x="7794825" y="9258300"/>
            <a:ext cx="10493175" cy="0"/>
          </a:xfrm>
          <a:prstGeom prst="line">
            <a:avLst/>
          </a:prstGeom>
          <a:ln w="9525" cap="rnd">
            <a:solidFill>
              <a:srgbClr val="373737"/>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8087781" y="1444658"/>
            <a:ext cx="10200219" cy="7397684"/>
          </a:xfrm>
          <a:prstGeom prst="rect">
            <a:avLst/>
          </a:prstGeom>
        </p:spPr>
      </p:pic>
      <p:sp>
        <p:nvSpPr>
          <p:cNvPr id="5" name="TextBox 5"/>
          <p:cNvSpPr txBox="1"/>
          <p:nvPr/>
        </p:nvSpPr>
        <p:spPr>
          <a:xfrm>
            <a:off x="422037" y="3380419"/>
            <a:ext cx="7403840" cy="402161"/>
          </a:xfrm>
          <a:prstGeom prst="rect">
            <a:avLst/>
          </a:prstGeom>
        </p:spPr>
        <p:txBody>
          <a:bodyPr wrap="square" lIns="0" tIns="0" rIns="0" bIns="0" rtlCol="0" anchor="t">
            <a:spAutoFit/>
          </a:bodyPr>
          <a:lstStyle/>
          <a:p>
            <a:pPr marL="0" lvl="0" indent="0" algn="l">
              <a:lnSpc>
                <a:spcPts val="3359"/>
              </a:lnSpc>
            </a:pPr>
            <a:r>
              <a:rPr lang="en-US" sz="2400" dirty="0">
                <a:solidFill>
                  <a:srgbClr val="373737"/>
                </a:solidFill>
                <a:latin typeface="Clear Sans Regular"/>
              </a:rPr>
              <a:t>4. </a:t>
            </a:r>
            <a:r>
              <a:rPr lang="en-US" sz="2400" dirty="0">
                <a:solidFill>
                  <a:srgbClr val="373737"/>
                </a:solidFill>
                <a:latin typeface="Clear Sans Regular Bold"/>
              </a:rPr>
              <a:t>Analyzing the group At risk customers</a:t>
            </a:r>
            <a:r>
              <a:rPr lang="en-US" sz="2400" dirty="0">
                <a:solidFill>
                  <a:srgbClr val="373737"/>
                </a:solidFill>
                <a:latin typeface="Clear Sans Regular"/>
              </a:rPr>
              <a:t> </a:t>
            </a:r>
            <a:r>
              <a:rPr lang="en-US" sz="2400" dirty="0">
                <a:solidFill>
                  <a:srgbClr val="373737"/>
                </a:solidFill>
                <a:latin typeface="Clear Sans Regular Bold"/>
              </a:rPr>
              <a:t> (cluster 3)</a:t>
            </a:r>
          </a:p>
        </p:txBody>
      </p:sp>
      <p:sp>
        <p:nvSpPr>
          <p:cNvPr id="6" name="TextBox 6"/>
          <p:cNvSpPr txBox="1"/>
          <p:nvPr/>
        </p:nvSpPr>
        <p:spPr>
          <a:xfrm>
            <a:off x="422037" y="4036052"/>
            <a:ext cx="7197963" cy="3018262"/>
          </a:xfrm>
          <a:prstGeom prst="rect">
            <a:avLst/>
          </a:prstGeom>
        </p:spPr>
        <p:txBody>
          <a:bodyPr wrap="square" lIns="0" tIns="0" rIns="0" bIns="0" rtlCol="0" anchor="t">
            <a:spAutoFit/>
          </a:bodyPr>
          <a:lstStyle/>
          <a:p>
            <a:pPr marL="518160" lvl="1" indent="-259080" algn="just">
              <a:lnSpc>
                <a:spcPts val="3359"/>
              </a:lnSpc>
              <a:buFont typeface="Arial"/>
              <a:buChar char="•"/>
            </a:pPr>
            <a:r>
              <a:rPr lang="en-US" sz="2400" dirty="0">
                <a:solidFill>
                  <a:srgbClr val="373737"/>
                </a:solidFill>
                <a:latin typeface="Clear Sans Regular"/>
              </a:rPr>
              <a:t>The recency index is quite high</a:t>
            </a:r>
          </a:p>
          <a:p>
            <a:pPr marL="518160" lvl="1" indent="-259080" algn="just">
              <a:lnSpc>
                <a:spcPts val="3359"/>
              </a:lnSpc>
              <a:buFont typeface="Arial"/>
              <a:buChar char="•"/>
            </a:pPr>
            <a:r>
              <a:rPr lang="en-US" sz="2400" dirty="0">
                <a:solidFill>
                  <a:srgbClr val="373737"/>
                </a:solidFill>
                <a:latin typeface="Clear Sans Regular"/>
              </a:rPr>
              <a:t>There are still customers who spend very high up to 55710.7 units</a:t>
            </a:r>
          </a:p>
          <a:p>
            <a:pPr marL="518160" lvl="1" indent="-259080" algn="just">
              <a:lnSpc>
                <a:spcPts val="3359"/>
              </a:lnSpc>
              <a:buFont typeface="Arial"/>
              <a:buChar char="•"/>
            </a:pPr>
            <a:r>
              <a:rPr lang="en-US" sz="2400" dirty="0">
                <a:solidFill>
                  <a:srgbClr val="373737"/>
                </a:solidFill>
                <a:latin typeface="Clear Sans Regular"/>
              </a:rPr>
              <a:t>Send them personalized reactivation campaigns to reconnect, and offer renewals and helpful products to encourage another purchase.</a:t>
            </a:r>
          </a:p>
          <a:p>
            <a:pPr marL="0" lvl="0" indent="0" algn="just">
              <a:lnSpc>
                <a:spcPts val="3359"/>
              </a:lnSpc>
            </a:pPr>
            <a:endParaRPr lang="en-US" sz="2400" dirty="0">
              <a:solidFill>
                <a:srgbClr val="373737"/>
              </a:solidFill>
              <a:latin typeface="Clear Sans Regular"/>
            </a:endParaRPr>
          </a:p>
        </p:txBody>
      </p:sp>
      <p:sp>
        <p:nvSpPr>
          <p:cNvPr id="7" name="TextBox 7"/>
          <p:cNvSpPr txBox="1"/>
          <p:nvPr/>
        </p:nvSpPr>
        <p:spPr>
          <a:xfrm>
            <a:off x="415110" y="668936"/>
            <a:ext cx="6845233" cy="2295525"/>
          </a:xfrm>
          <a:prstGeom prst="rect">
            <a:avLst/>
          </a:prstGeom>
        </p:spPr>
        <p:txBody>
          <a:bodyPr lIns="0" tIns="0" rIns="0" bIns="0" rtlCol="0" anchor="t">
            <a:spAutoFit/>
          </a:bodyPr>
          <a:lstStyle/>
          <a:p>
            <a:pPr marL="0" lvl="0" indent="0">
              <a:lnSpc>
                <a:spcPts val="6000"/>
              </a:lnSpc>
              <a:spcBef>
                <a:spcPct val="0"/>
              </a:spcBef>
            </a:pPr>
            <a:r>
              <a:rPr lang="en-US" sz="5000" dirty="0">
                <a:solidFill>
                  <a:srgbClr val="000000"/>
                </a:solidFill>
                <a:latin typeface="Clear Sans Regular"/>
              </a:rPr>
              <a:t>Analysi</a:t>
            </a:r>
            <a:r>
              <a:rPr lang="en-US" sz="5000" u="none" dirty="0">
                <a:solidFill>
                  <a:srgbClr val="000000"/>
                </a:solidFill>
                <a:latin typeface="Clear Sans Regular"/>
              </a:rPr>
              <a:t>s of the groups of customers based on the quartile description</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58113"/>
            <a:ext cx="5987974" cy="4500187"/>
            <a:chOff x="0" y="0"/>
            <a:chExt cx="7983965" cy="6000249"/>
          </a:xfrm>
        </p:grpSpPr>
        <p:pic>
          <p:nvPicPr>
            <p:cNvPr id="3" name="Picture 3"/>
            <p:cNvPicPr>
              <a:picLocks noChangeAspect="1"/>
            </p:cNvPicPr>
            <p:nvPr/>
          </p:nvPicPr>
          <p:blipFill>
            <a:blip r:embed="rId2"/>
            <a:srcRect l="28126" t="7816" r="28126" b="7816"/>
            <a:stretch>
              <a:fillRect/>
            </a:stretch>
          </p:blipFill>
          <p:spPr>
            <a:xfrm>
              <a:off x="0" y="0"/>
              <a:ext cx="7983965" cy="6000249"/>
            </a:xfrm>
            <a:prstGeom prst="rect">
              <a:avLst/>
            </a:prstGeom>
          </p:spPr>
        </p:pic>
      </p:grpSp>
      <p:sp>
        <p:nvSpPr>
          <p:cNvPr id="4" name="AutoShape 4"/>
          <p:cNvSpPr/>
          <p:nvPr/>
        </p:nvSpPr>
        <p:spPr>
          <a:xfrm>
            <a:off x="8992176" y="1028700"/>
            <a:ext cx="9295824" cy="0"/>
          </a:xfrm>
          <a:prstGeom prst="line">
            <a:avLst/>
          </a:prstGeom>
          <a:ln w="9525" cap="rnd">
            <a:solidFill>
              <a:srgbClr val="F1F1F1"/>
            </a:solidFill>
            <a:prstDash val="solid"/>
            <a:headEnd type="none" w="sm" len="sm"/>
            <a:tailEnd type="none" w="sm" len="sm"/>
          </a:ln>
        </p:spPr>
      </p:sp>
      <p:sp>
        <p:nvSpPr>
          <p:cNvPr id="5" name="AutoShape 5"/>
          <p:cNvSpPr/>
          <p:nvPr/>
        </p:nvSpPr>
        <p:spPr>
          <a:xfrm>
            <a:off x="9144000" y="9248775"/>
            <a:ext cx="9295824" cy="0"/>
          </a:xfrm>
          <a:prstGeom prst="line">
            <a:avLst/>
          </a:prstGeom>
          <a:ln w="9525" cap="rnd">
            <a:solidFill>
              <a:srgbClr val="F1F1F1"/>
            </a:solidFill>
            <a:prstDash val="solid"/>
            <a:headEnd type="none" w="sm" len="sm"/>
            <a:tailEnd type="none" w="sm" len="sm"/>
          </a:ln>
        </p:spPr>
      </p:sp>
      <p:grpSp>
        <p:nvGrpSpPr>
          <p:cNvPr id="6" name="Group 6"/>
          <p:cNvGrpSpPr/>
          <p:nvPr/>
        </p:nvGrpSpPr>
        <p:grpSpPr>
          <a:xfrm>
            <a:off x="415110" y="4584753"/>
            <a:ext cx="6817672" cy="4863366"/>
            <a:chOff x="0" y="0"/>
            <a:chExt cx="2306225" cy="1645139"/>
          </a:xfrm>
        </p:grpSpPr>
        <p:sp>
          <p:nvSpPr>
            <p:cNvPr id="7" name="Freeform 7"/>
            <p:cNvSpPr/>
            <p:nvPr/>
          </p:nvSpPr>
          <p:spPr>
            <a:xfrm>
              <a:off x="0" y="0"/>
              <a:ext cx="2306225" cy="1645139"/>
            </a:xfrm>
            <a:custGeom>
              <a:avLst/>
              <a:gdLst/>
              <a:ahLst/>
              <a:cxnLst/>
              <a:rect l="l" t="t" r="r" b="b"/>
              <a:pathLst>
                <a:path w="2306225" h="1645139">
                  <a:moveTo>
                    <a:pt x="0" y="0"/>
                  </a:moveTo>
                  <a:lnTo>
                    <a:pt x="2306225" y="0"/>
                  </a:lnTo>
                  <a:lnTo>
                    <a:pt x="2306225" y="1645139"/>
                  </a:lnTo>
                  <a:lnTo>
                    <a:pt x="0" y="1645139"/>
                  </a:lnTo>
                  <a:close/>
                </a:path>
              </a:pathLst>
            </a:custGeom>
            <a:solidFill>
              <a:srgbClr val="373737"/>
            </a:solidFill>
          </p:spPr>
        </p:sp>
      </p:grpSp>
      <p:pic>
        <p:nvPicPr>
          <p:cNvPr id="8" name="Picture 8"/>
          <p:cNvPicPr>
            <a:picLocks noChangeAspect="1"/>
          </p:cNvPicPr>
          <p:nvPr/>
        </p:nvPicPr>
        <p:blipFill>
          <a:blip r:embed="rId3"/>
          <a:srcRect l="5075"/>
          <a:stretch>
            <a:fillRect/>
          </a:stretch>
        </p:blipFill>
        <p:spPr>
          <a:xfrm>
            <a:off x="8992176" y="1581018"/>
            <a:ext cx="9903054" cy="7124963"/>
          </a:xfrm>
          <a:prstGeom prst="rect">
            <a:avLst/>
          </a:prstGeom>
        </p:spPr>
      </p:pic>
      <p:sp>
        <p:nvSpPr>
          <p:cNvPr id="9" name="TextBox 9"/>
          <p:cNvSpPr txBox="1"/>
          <p:nvPr/>
        </p:nvSpPr>
        <p:spPr>
          <a:xfrm>
            <a:off x="415110" y="428493"/>
            <a:ext cx="6845233" cy="2295525"/>
          </a:xfrm>
          <a:prstGeom prst="rect">
            <a:avLst/>
          </a:prstGeom>
        </p:spPr>
        <p:txBody>
          <a:bodyPr lIns="0" tIns="0" rIns="0" bIns="0" rtlCol="0" anchor="t">
            <a:spAutoFit/>
          </a:bodyPr>
          <a:lstStyle/>
          <a:p>
            <a:pPr marL="0" lvl="0" indent="0">
              <a:lnSpc>
                <a:spcPts val="6000"/>
              </a:lnSpc>
              <a:spcBef>
                <a:spcPct val="0"/>
              </a:spcBef>
            </a:pPr>
            <a:r>
              <a:rPr lang="en-US" sz="5000" dirty="0">
                <a:solidFill>
                  <a:srgbClr val="FFFFFF"/>
                </a:solidFill>
                <a:latin typeface="Clear Sans Regular"/>
              </a:rPr>
              <a:t>Analysi</a:t>
            </a:r>
            <a:r>
              <a:rPr lang="en-US" sz="5000" u="none" dirty="0">
                <a:solidFill>
                  <a:srgbClr val="FFFFFF"/>
                </a:solidFill>
                <a:latin typeface="Clear Sans Regular"/>
              </a:rPr>
              <a:t>s of the groups of customers based on the quartile description</a:t>
            </a:r>
          </a:p>
        </p:txBody>
      </p:sp>
      <p:sp>
        <p:nvSpPr>
          <p:cNvPr id="10" name="TextBox 10"/>
          <p:cNvSpPr txBox="1"/>
          <p:nvPr/>
        </p:nvSpPr>
        <p:spPr>
          <a:xfrm>
            <a:off x="574857" y="2915177"/>
            <a:ext cx="6685487" cy="405765"/>
          </a:xfrm>
          <a:prstGeom prst="rect">
            <a:avLst/>
          </a:prstGeom>
        </p:spPr>
        <p:txBody>
          <a:bodyPr lIns="0" tIns="0" rIns="0" bIns="0" rtlCol="0" anchor="t">
            <a:spAutoFit/>
          </a:bodyPr>
          <a:lstStyle/>
          <a:p>
            <a:pPr algn="l">
              <a:lnSpc>
                <a:spcPts val="3359"/>
              </a:lnSpc>
            </a:pPr>
            <a:r>
              <a:rPr lang="en-US" sz="2400" dirty="0">
                <a:solidFill>
                  <a:srgbClr val="FFFFFF"/>
                </a:solidFill>
                <a:latin typeface="Clear Sans Regular"/>
              </a:rPr>
              <a:t>5. </a:t>
            </a:r>
            <a:r>
              <a:rPr lang="en-US" sz="2400" dirty="0">
                <a:solidFill>
                  <a:srgbClr val="FFFFFF"/>
                </a:solidFill>
                <a:latin typeface="Clear Sans Regular Bold"/>
              </a:rPr>
              <a:t>Analyzing the group Champions</a:t>
            </a:r>
            <a:r>
              <a:rPr lang="en-US" sz="2400" dirty="0">
                <a:solidFill>
                  <a:srgbClr val="FFFFFF"/>
                </a:solidFill>
                <a:latin typeface="Clear Sans Regular"/>
              </a:rPr>
              <a:t> </a:t>
            </a:r>
            <a:r>
              <a:rPr lang="en-US" sz="2400" dirty="0">
                <a:solidFill>
                  <a:srgbClr val="FFFFFF"/>
                </a:solidFill>
                <a:latin typeface="Clear Sans Regular Bold"/>
              </a:rPr>
              <a:t> (cluster 4)</a:t>
            </a:r>
          </a:p>
        </p:txBody>
      </p:sp>
      <p:sp>
        <p:nvSpPr>
          <p:cNvPr id="11" name="TextBox 11"/>
          <p:cNvSpPr txBox="1"/>
          <p:nvPr/>
        </p:nvSpPr>
        <p:spPr>
          <a:xfrm>
            <a:off x="185221" y="3635767"/>
            <a:ext cx="8355697" cy="6676315"/>
          </a:xfrm>
          <a:prstGeom prst="rect">
            <a:avLst/>
          </a:prstGeom>
        </p:spPr>
        <p:txBody>
          <a:bodyPr lIns="0" tIns="0" rIns="0" bIns="0" rtlCol="0" anchor="t">
            <a:spAutoFit/>
          </a:bodyPr>
          <a:lstStyle/>
          <a:p>
            <a:pPr marL="518160" lvl="1" indent="-259080" algn="just">
              <a:lnSpc>
                <a:spcPts val="2879"/>
              </a:lnSpc>
              <a:buFont typeface="Arial"/>
              <a:buChar char="•"/>
            </a:pPr>
            <a:r>
              <a:rPr lang="en-US" sz="2400" dirty="0">
                <a:solidFill>
                  <a:srgbClr val="FFFFFF"/>
                </a:solidFill>
                <a:latin typeface="Clear Sans Regular"/>
              </a:rPr>
              <a:t>With consumption up to 80.99% of total revenue, the number of customers in this group only accounts for 1.65% of the total number of visitors.</a:t>
            </a:r>
          </a:p>
          <a:p>
            <a:pPr marL="518160" lvl="1" indent="-259080" algn="just">
              <a:lnSpc>
                <a:spcPts val="2879"/>
              </a:lnSpc>
              <a:buFont typeface="Arial"/>
              <a:buChar char="•"/>
            </a:pPr>
            <a:r>
              <a:rPr lang="en-US" sz="2400" dirty="0">
                <a:solidFill>
                  <a:srgbClr val="FFFFFF"/>
                </a:solidFill>
                <a:latin typeface="Clear Sans Regular"/>
              </a:rPr>
              <a:t>The frequency as well as the average business spending is also very high</a:t>
            </a:r>
          </a:p>
          <a:p>
            <a:pPr marL="518160" lvl="1" indent="-259080" algn="just">
              <a:lnSpc>
                <a:spcPts val="2879"/>
              </a:lnSpc>
              <a:buFont typeface="Arial"/>
              <a:buChar char="•"/>
            </a:pPr>
            <a:r>
              <a:rPr lang="en-US" sz="2400" dirty="0">
                <a:solidFill>
                  <a:srgbClr val="FFFFFF"/>
                </a:solidFill>
                <a:latin typeface="Clear Sans Regular"/>
              </a:rPr>
              <a:t>According to the Pareto principle that 20% of customers will bring 80% of sales, this group of customers is called VIP, Priority or high-class customers</a:t>
            </a:r>
          </a:p>
          <a:p>
            <a:pPr marL="518160" lvl="1" indent="-259080" algn="just">
              <a:lnSpc>
                <a:spcPts val="2879"/>
              </a:lnSpc>
              <a:buFont typeface="Arial"/>
              <a:buChar char="•"/>
            </a:pPr>
            <a:r>
              <a:rPr lang="en-US" sz="2400" dirty="0">
                <a:solidFill>
                  <a:srgbClr val="FFFFFF"/>
                </a:solidFill>
                <a:latin typeface="Clear Sans Regular"/>
              </a:rPr>
              <a:t>This company should reward these customers to retain them. Moreover, they can become early adopters for new products and will help promote your brand. However, the number of customers in this cluster only accounts for a small part of the total number of customers, the company may need to have policies to change products to catch up with market tastes or strengthen marketing to attract customers</a:t>
            </a:r>
          </a:p>
          <a:p>
            <a:pPr algn="just">
              <a:lnSpc>
                <a:spcPts val="2879"/>
              </a:lnSpc>
            </a:pPr>
            <a:r>
              <a:rPr lang="en-US" sz="2400" dirty="0">
                <a:solidFill>
                  <a:srgbClr val="FFFFFF"/>
                </a:solidFill>
                <a:latin typeface="Clear Sans Regular"/>
              </a:rPr>
              <a:t> </a:t>
            </a:r>
          </a:p>
          <a:p>
            <a:pPr marL="0" lvl="0" indent="0" algn="just">
              <a:lnSpc>
                <a:spcPts val="2879"/>
              </a:lnSpc>
              <a:spcBef>
                <a:spcPct val="0"/>
              </a:spcBef>
            </a:pPr>
            <a:endParaRPr lang="en-US" sz="2400" dirty="0">
              <a:solidFill>
                <a:srgbClr val="FFFFFF"/>
              </a:solidFill>
              <a:latin typeface="Clear Sans Regular"/>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74527" y="7478556"/>
            <a:ext cx="3456144" cy="3456144"/>
          </a:xfrm>
          <a:prstGeom prst="rect">
            <a:avLst/>
          </a:prstGeom>
        </p:spPr>
      </p:pic>
      <p:sp>
        <p:nvSpPr>
          <p:cNvPr id="3" name="AutoShape 3"/>
          <p:cNvSpPr/>
          <p:nvPr/>
        </p:nvSpPr>
        <p:spPr>
          <a:xfrm>
            <a:off x="581025" y="-419100"/>
            <a:ext cx="38100" cy="11353800"/>
          </a:xfrm>
          <a:prstGeom prst="rect">
            <a:avLst/>
          </a:prstGeom>
          <a:solidFill>
            <a:srgbClr val="F4F4F4"/>
          </a:solidFill>
        </p:spPr>
      </p:sp>
      <p:sp>
        <p:nvSpPr>
          <p:cNvPr id="4" name="AutoShape 4"/>
          <p:cNvSpPr/>
          <p:nvPr/>
        </p:nvSpPr>
        <p:spPr>
          <a:xfrm>
            <a:off x="-304800" y="-990600"/>
            <a:ext cx="1676400" cy="3543300"/>
          </a:xfrm>
          <a:prstGeom prst="rect">
            <a:avLst/>
          </a:prstGeom>
          <a:solidFill>
            <a:srgbClr val="F1630F"/>
          </a:solidFill>
        </p:spPr>
      </p:sp>
      <p:grpSp>
        <p:nvGrpSpPr>
          <p:cNvPr id="6" name="Group 6"/>
          <p:cNvGrpSpPr/>
          <p:nvPr/>
        </p:nvGrpSpPr>
        <p:grpSpPr>
          <a:xfrm rot="5400000">
            <a:off x="446050" y="589636"/>
            <a:ext cx="1165300" cy="1240921"/>
            <a:chOff x="0" y="0"/>
            <a:chExt cx="1553733" cy="1654562"/>
          </a:xfrm>
        </p:grpSpPr>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1553733" cy="472452"/>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588565"/>
              <a:ext cx="1553733" cy="472452"/>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182110"/>
              <a:ext cx="1553733" cy="472452"/>
            </a:xfrm>
            <a:prstGeom prst="rect">
              <a:avLst/>
            </a:prstGeom>
          </p:spPr>
        </p:pic>
      </p:grpSp>
      <p:sp>
        <p:nvSpPr>
          <p:cNvPr id="10" name="Hộp Văn bản 9">
            <a:extLst>
              <a:ext uri="{FF2B5EF4-FFF2-40B4-BE49-F238E27FC236}">
                <a16:creationId xmlns:a16="http://schemas.microsoft.com/office/drawing/2014/main" id="{42536956-1E2A-455E-9053-BAC2BA1BA992}"/>
              </a:ext>
            </a:extLst>
          </p:cNvPr>
          <p:cNvSpPr txBox="1"/>
          <p:nvPr/>
        </p:nvSpPr>
        <p:spPr>
          <a:xfrm>
            <a:off x="1170866" y="3168445"/>
            <a:ext cx="14221534" cy="3785652"/>
          </a:xfrm>
          <a:prstGeom prst="rect">
            <a:avLst/>
          </a:prstGeom>
          <a:noFill/>
        </p:spPr>
        <p:txBody>
          <a:bodyPr wrap="square" rtlCol="0">
            <a:spAutoFit/>
          </a:bodyPr>
          <a:lstStyle/>
          <a:p>
            <a:r>
              <a:rPr lang="en-US" sz="8000" b="1" spc="680" dirty="0">
                <a:solidFill>
                  <a:srgbClr val="373737"/>
                </a:solidFill>
                <a:latin typeface="Clear Sans Regular" panose="020B0604020202020204" charset="0"/>
                <a:cs typeface="Clear Sans Regular" panose="020B0604020202020204" charset="0"/>
              </a:rPr>
              <a:t>Chapter 3: RFM model for customer segmentation by Power BI</a:t>
            </a:r>
          </a:p>
        </p:txBody>
      </p:sp>
    </p:spTree>
  </p:cSld>
  <p:clrMapOvr>
    <a:masterClrMapping/>
  </p:clrMapOvr>
  <p:transition spd="slow">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6152" y="7921680"/>
            <a:ext cx="2673240" cy="2673240"/>
          </a:xfrm>
          <a:prstGeom prst="rect">
            <a:avLst/>
          </a:prstGeom>
        </p:spPr>
      </p:pic>
      <p:grpSp>
        <p:nvGrpSpPr>
          <p:cNvPr id="3" name="Group 3"/>
          <p:cNvGrpSpPr/>
          <p:nvPr/>
        </p:nvGrpSpPr>
        <p:grpSpPr>
          <a:xfrm>
            <a:off x="4993966" y="817318"/>
            <a:ext cx="5783984" cy="8440982"/>
            <a:chOff x="0" y="0"/>
            <a:chExt cx="1885184" cy="2751184"/>
          </a:xfrm>
        </p:grpSpPr>
        <p:sp>
          <p:nvSpPr>
            <p:cNvPr id="4" name="Freeform 4"/>
            <p:cNvSpPr/>
            <p:nvPr/>
          </p:nvSpPr>
          <p:spPr>
            <a:xfrm>
              <a:off x="0" y="0"/>
              <a:ext cx="1885184" cy="2751184"/>
            </a:xfrm>
            <a:custGeom>
              <a:avLst/>
              <a:gdLst/>
              <a:ahLst/>
              <a:cxnLst/>
              <a:rect l="l" t="t" r="r" b="b"/>
              <a:pathLst>
                <a:path w="1885184" h="2751184">
                  <a:moveTo>
                    <a:pt x="0" y="0"/>
                  </a:moveTo>
                  <a:lnTo>
                    <a:pt x="1885184" y="0"/>
                  </a:lnTo>
                  <a:lnTo>
                    <a:pt x="1885184" y="2751184"/>
                  </a:lnTo>
                  <a:lnTo>
                    <a:pt x="0" y="2751184"/>
                  </a:lnTo>
                  <a:close/>
                </a:path>
              </a:pathLst>
            </a:custGeom>
            <a:solidFill>
              <a:srgbClr val="F1630F"/>
            </a:solidFill>
          </p:spPr>
        </p:sp>
      </p:grpSp>
      <p:pic>
        <p:nvPicPr>
          <p:cNvPr id="5" name="Picture 5"/>
          <p:cNvPicPr>
            <a:picLocks noChangeAspect="1"/>
          </p:cNvPicPr>
          <p:nvPr/>
        </p:nvPicPr>
        <p:blipFill>
          <a:blip r:embed="rId4"/>
          <a:srcRect l="27822" t="24657" r="36382" b="6185"/>
          <a:stretch>
            <a:fillRect/>
          </a:stretch>
        </p:blipFill>
        <p:spPr>
          <a:xfrm>
            <a:off x="1152003" y="119649"/>
            <a:ext cx="9025491" cy="9808664"/>
          </a:xfrm>
          <a:prstGeom prst="rect">
            <a:avLst/>
          </a:prstGeom>
        </p:spPr>
      </p:pic>
      <p:sp>
        <p:nvSpPr>
          <p:cNvPr id="6" name="AutoShape 6"/>
          <p:cNvSpPr/>
          <p:nvPr/>
        </p:nvSpPr>
        <p:spPr>
          <a:xfrm>
            <a:off x="17935575" y="2109788"/>
            <a:ext cx="38100" cy="8229600"/>
          </a:xfrm>
          <a:prstGeom prst="rect">
            <a:avLst/>
          </a:prstGeom>
          <a:solidFill>
            <a:srgbClr val="202020"/>
          </a:solidFill>
        </p:spPr>
      </p:sp>
      <p:sp>
        <p:nvSpPr>
          <p:cNvPr id="7" name="AutoShape 7"/>
          <p:cNvSpPr/>
          <p:nvPr/>
        </p:nvSpPr>
        <p:spPr>
          <a:xfrm>
            <a:off x="16811625" y="0"/>
            <a:ext cx="2247900" cy="2514600"/>
          </a:xfrm>
          <a:prstGeom prst="rect">
            <a:avLst/>
          </a:prstGeom>
          <a:solidFill>
            <a:srgbClr val="F1630F"/>
          </a:solidFill>
        </p:spPr>
      </p:sp>
      <p:grpSp>
        <p:nvGrpSpPr>
          <p:cNvPr id="8" name="Group 8"/>
          <p:cNvGrpSpPr/>
          <p:nvPr/>
        </p:nvGrpSpPr>
        <p:grpSpPr>
          <a:xfrm rot="5400000">
            <a:off x="16228975" y="408239"/>
            <a:ext cx="1165300" cy="1240921"/>
            <a:chOff x="0" y="0"/>
            <a:chExt cx="1553733" cy="1654562"/>
          </a:xfrm>
        </p:grpSpPr>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10" t="39459" r="16458" b="39884"/>
            <a:stretch>
              <a:fillRect/>
            </a:stretch>
          </p:blipFill>
          <p:spPr>
            <a:xfrm>
              <a:off x="0" y="0"/>
              <a:ext cx="1553733" cy="472452"/>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10" t="39459" r="16458" b="39884"/>
            <a:stretch>
              <a:fillRect/>
            </a:stretch>
          </p:blipFill>
          <p:spPr>
            <a:xfrm>
              <a:off x="0" y="588565"/>
              <a:ext cx="1553733" cy="472452"/>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10" t="39459" r="16458" b="39884"/>
            <a:stretch>
              <a:fillRect/>
            </a:stretch>
          </p:blipFill>
          <p:spPr>
            <a:xfrm>
              <a:off x="0" y="1182110"/>
              <a:ext cx="1553733" cy="472452"/>
            </a:xfrm>
            <a:prstGeom prst="rect">
              <a:avLst/>
            </a:prstGeom>
          </p:spPr>
        </p:pic>
      </p:grpSp>
      <p:sp>
        <p:nvSpPr>
          <p:cNvPr id="12" name="TextBox 12"/>
          <p:cNvSpPr txBox="1"/>
          <p:nvPr/>
        </p:nvSpPr>
        <p:spPr>
          <a:xfrm>
            <a:off x="11184979" y="2972543"/>
            <a:ext cx="6074321" cy="976630"/>
          </a:xfrm>
          <a:prstGeom prst="rect">
            <a:avLst/>
          </a:prstGeom>
        </p:spPr>
        <p:txBody>
          <a:bodyPr lIns="0" tIns="0" rIns="0" bIns="0" rtlCol="0" anchor="t">
            <a:spAutoFit/>
          </a:bodyPr>
          <a:lstStyle/>
          <a:p>
            <a:pPr algn="just">
              <a:lnSpc>
                <a:spcPts val="3919"/>
              </a:lnSpc>
            </a:pPr>
            <a:r>
              <a:rPr lang="en-US" sz="2799" dirty="0">
                <a:solidFill>
                  <a:srgbClr val="000000"/>
                </a:solidFill>
                <a:latin typeface="Clear Sans Regular"/>
              </a:rPr>
              <a:t>This model is based on Business Rules to classify customer sets.</a:t>
            </a:r>
          </a:p>
        </p:txBody>
      </p:sp>
      <p:sp>
        <p:nvSpPr>
          <p:cNvPr id="13" name="TextBox 13"/>
          <p:cNvSpPr txBox="1"/>
          <p:nvPr/>
        </p:nvSpPr>
        <p:spPr>
          <a:xfrm>
            <a:off x="11184979" y="4337523"/>
            <a:ext cx="6074321" cy="3453130"/>
          </a:xfrm>
          <a:prstGeom prst="rect">
            <a:avLst/>
          </a:prstGeom>
        </p:spPr>
        <p:txBody>
          <a:bodyPr lIns="0" tIns="0" rIns="0" bIns="0" rtlCol="0" anchor="t">
            <a:spAutoFit/>
          </a:bodyPr>
          <a:lstStyle/>
          <a:p>
            <a:pPr algn="just">
              <a:lnSpc>
                <a:spcPts val="3919"/>
              </a:lnSpc>
            </a:pPr>
            <a:r>
              <a:rPr lang="en-US" sz="2799" dirty="0">
                <a:solidFill>
                  <a:srgbClr val="000000"/>
                </a:solidFill>
                <a:latin typeface="Clear Sans Regular"/>
              </a:rPr>
              <a:t>After each customer has an RFM classification score from 1 to 4, the higher the score, the more valuable the customer is according to each indicator. From here we can combine this set of points to create customer sets.</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31777" y="7196719"/>
            <a:ext cx="3737981" cy="3737981"/>
          </a:xfrm>
          <a:prstGeom prst="rect">
            <a:avLst/>
          </a:prstGeom>
        </p:spPr>
      </p:pic>
      <p:sp>
        <p:nvSpPr>
          <p:cNvPr id="3" name="AutoShape 3"/>
          <p:cNvSpPr/>
          <p:nvPr/>
        </p:nvSpPr>
        <p:spPr>
          <a:xfrm>
            <a:off x="581025" y="-419100"/>
            <a:ext cx="38100" cy="11353800"/>
          </a:xfrm>
          <a:prstGeom prst="rect">
            <a:avLst/>
          </a:prstGeom>
          <a:solidFill>
            <a:srgbClr val="F4F4F4"/>
          </a:solidFill>
        </p:spPr>
      </p:sp>
      <p:sp>
        <p:nvSpPr>
          <p:cNvPr id="4" name="AutoShape 4"/>
          <p:cNvSpPr/>
          <p:nvPr/>
        </p:nvSpPr>
        <p:spPr>
          <a:xfrm>
            <a:off x="-304800" y="-990600"/>
            <a:ext cx="1676400" cy="3543300"/>
          </a:xfrm>
          <a:prstGeom prst="rect">
            <a:avLst/>
          </a:prstGeom>
          <a:solidFill>
            <a:srgbClr val="F1630F"/>
          </a:solidFill>
        </p:spPr>
      </p:sp>
      <p:sp>
        <p:nvSpPr>
          <p:cNvPr id="5" name="TextBox 5"/>
          <p:cNvSpPr txBox="1"/>
          <p:nvPr/>
        </p:nvSpPr>
        <p:spPr>
          <a:xfrm>
            <a:off x="1028700" y="2994061"/>
            <a:ext cx="10243255" cy="2484120"/>
          </a:xfrm>
          <a:prstGeom prst="rect">
            <a:avLst/>
          </a:prstGeom>
        </p:spPr>
        <p:txBody>
          <a:bodyPr lIns="0" tIns="0" rIns="0" bIns="0" rtlCol="0" anchor="t">
            <a:spAutoFit/>
          </a:bodyPr>
          <a:lstStyle/>
          <a:p>
            <a:pPr>
              <a:lnSpc>
                <a:spcPts val="9840"/>
              </a:lnSpc>
            </a:pPr>
            <a:r>
              <a:rPr lang="en-US" sz="8000" spc="72" dirty="0">
                <a:solidFill>
                  <a:srgbClr val="F4F4F4"/>
                </a:solidFill>
                <a:latin typeface="Montserrat Bold"/>
              </a:rPr>
              <a:t>Chapter 4: Predicting CLV </a:t>
            </a:r>
          </a:p>
        </p:txBody>
      </p:sp>
      <p:grpSp>
        <p:nvGrpSpPr>
          <p:cNvPr id="6" name="Group 6"/>
          <p:cNvGrpSpPr/>
          <p:nvPr/>
        </p:nvGrpSpPr>
        <p:grpSpPr>
          <a:xfrm rot="5400000">
            <a:off x="446050" y="589636"/>
            <a:ext cx="1165300" cy="1240921"/>
            <a:chOff x="0" y="0"/>
            <a:chExt cx="1553733" cy="1654562"/>
          </a:xfrm>
        </p:grpSpPr>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1553733" cy="472452"/>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588565"/>
              <a:ext cx="1553733" cy="472452"/>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182110"/>
              <a:ext cx="1553733" cy="472452"/>
            </a:xfrm>
            <a:prstGeom prst="rect">
              <a:avLst/>
            </a:prstGeom>
          </p:spPr>
        </p:pic>
      </p:grpSp>
      <p:sp>
        <p:nvSpPr>
          <p:cNvPr id="10" name="TextBox 10"/>
          <p:cNvSpPr txBox="1"/>
          <p:nvPr/>
        </p:nvSpPr>
        <p:spPr>
          <a:xfrm>
            <a:off x="1028700" y="5923044"/>
            <a:ext cx="13778615" cy="2054225"/>
          </a:xfrm>
          <a:prstGeom prst="rect">
            <a:avLst/>
          </a:prstGeom>
        </p:spPr>
        <p:txBody>
          <a:bodyPr lIns="0" tIns="0" rIns="0" bIns="0" rtlCol="0" anchor="t">
            <a:spAutoFit/>
          </a:bodyPr>
          <a:lstStyle/>
          <a:p>
            <a:pPr algn="just">
              <a:lnSpc>
                <a:spcPts val="2940"/>
              </a:lnSpc>
            </a:pPr>
            <a:r>
              <a:rPr lang="en-US" sz="2100" dirty="0">
                <a:solidFill>
                  <a:srgbClr val="F4F4F4"/>
                </a:solidFill>
                <a:latin typeface="Noto Sans"/>
              </a:rPr>
              <a:t> Calculating Customer Lifetime Value or CLV is considered a really important thing in marketing and ecommerce, yet most companies can’t do it properly. This clever metric tells you the predicted value each customer will bring to your business over their lifetime, and as such requires the ability to detect which customers will churn as well as what they’re likely to spend if they’re retained.</a:t>
            </a:r>
          </a:p>
          <a:p>
            <a:pPr algn="ctr">
              <a:lnSpc>
                <a:spcPts val="4759"/>
              </a:lnSpc>
            </a:pPr>
            <a:endParaRPr lang="en-US" sz="2100" dirty="0">
              <a:solidFill>
                <a:srgbClr val="F4F4F4"/>
              </a:solidFill>
              <a:latin typeface="Noto Sans"/>
            </a:endParaRPr>
          </a:p>
        </p:txBody>
      </p:sp>
    </p:spTree>
  </p:cSld>
  <p:clrMapOvr>
    <a:masterClrMapping/>
  </p:clrMapOvr>
  <p:transition spd="slow">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sp>
        <p:nvSpPr>
          <p:cNvPr id="2" name="AutoShape 2"/>
          <p:cNvSpPr/>
          <p:nvPr/>
        </p:nvSpPr>
        <p:spPr>
          <a:xfrm>
            <a:off x="8747652" y="1246332"/>
            <a:ext cx="57447" cy="9921662"/>
          </a:xfrm>
          <a:prstGeom prst="rect">
            <a:avLst/>
          </a:prstGeom>
          <a:solidFill>
            <a:srgbClr val="D9D9D9"/>
          </a:solidFill>
        </p:spPr>
      </p:sp>
      <p:grpSp>
        <p:nvGrpSpPr>
          <p:cNvPr id="3" name="Group 3"/>
          <p:cNvGrpSpPr/>
          <p:nvPr/>
        </p:nvGrpSpPr>
        <p:grpSpPr>
          <a:xfrm>
            <a:off x="8557300" y="2814906"/>
            <a:ext cx="438150" cy="43815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4343"/>
            </a:solidFill>
          </p:spPr>
        </p:sp>
      </p:grpSp>
      <p:grpSp>
        <p:nvGrpSpPr>
          <p:cNvPr id="5" name="Group 5"/>
          <p:cNvGrpSpPr/>
          <p:nvPr/>
        </p:nvGrpSpPr>
        <p:grpSpPr>
          <a:xfrm>
            <a:off x="8586024" y="1246332"/>
            <a:ext cx="438150" cy="4381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4343"/>
            </a:solidFill>
          </p:spPr>
        </p:sp>
      </p:grpSp>
      <p:grpSp>
        <p:nvGrpSpPr>
          <p:cNvPr id="7" name="Group 7"/>
          <p:cNvGrpSpPr/>
          <p:nvPr/>
        </p:nvGrpSpPr>
        <p:grpSpPr>
          <a:xfrm>
            <a:off x="8586024" y="4584753"/>
            <a:ext cx="438150" cy="4381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4343"/>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7814" y="-637798"/>
            <a:ext cx="3375628" cy="3375628"/>
          </a:xfrm>
          <a:prstGeom prst="rect">
            <a:avLst/>
          </a:prstGeom>
        </p:spPr>
      </p:pic>
      <p:sp>
        <p:nvSpPr>
          <p:cNvPr id="10" name="AutoShape 10"/>
          <p:cNvSpPr/>
          <p:nvPr/>
        </p:nvSpPr>
        <p:spPr>
          <a:xfrm>
            <a:off x="419100" y="2814906"/>
            <a:ext cx="25545" cy="5517657"/>
          </a:xfrm>
          <a:prstGeom prst="rect">
            <a:avLst/>
          </a:prstGeom>
          <a:solidFill>
            <a:srgbClr val="D9D9D9"/>
          </a:solidFill>
        </p:spPr>
      </p:sp>
      <p:sp>
        <p:nvSpPr>
          <p:cNvPr id="11" name="AutoShape 11"/>
          <p:cNvSpPr/>
          <p:nvPr/>
        </p:nvSpPr>
        <p:spPr>
          <a:xfrm>
            <a:off x="-636266" y="8298475"/>
            <a:ext cx="2186932" cy="2537451"/>
          </a:xfrm>
          <a:prstGeom prst="rect">
            <a:avLst/>
          </a:prstGeom>
          <a:solidFill>
            <a:srgbClr val="FF4343"/>
          </a:solidFill>
        </p:spPr>
      </p:sp>
      <p:sp>
        <p:nvSpPr>
          <p:cNvPr id="12" name="TextBox 12"/>
          <p:cNvSpPr txBox="1"/>
          <p:nvPr/>
        </p:nvSpPr>
        <p:spPr>
          <a:xfrm>
            <a:off x="930205" y="3152107"/>
            <a:ext cx="7251712" cy="2136934"/>
          </a:xfrm>
          <a:prstGeom prst="rect">
            <a:avLst/>
          </a:prstGeom>
        </p:spPr>
        <p:txBody>
          <a:bodyPr lIns="0" tIns="0" rIns="0" bIns="0" rtlCol="0" anchor="t">
            <a:spAutoFit/>
          </a:bodyPr>
          <a:lstStyle/>
          <a:p>
            <a:pPr>
              <a:lnSpc>
                <a:spcPts val="3079"/>
              </a:lnSpc>
            </a:pPr>
            <a:r>
              <a:rPr lang="en-US" sz="2799" spc="25" dirty="0">
                <a:solidFill>
                  <a:srgbClr val="FFFFFF"/>
                </a:solidFill>
                <a:latin typeface="Clear Sans Regular Bold"/>
              </a:rPr>
              <a:t> Here we’re going to use models BG/NBD model and the Gamma-Gamma model - to predict the following:</a:t>
            </a:r>
          </a:p>
          <a:p>
            <a:pPr>
              <a:lnSpc>
                <a:spcPts val="7397"/>
              </a:lnSpc>
            </a:pPr>
            <a:endParaRPr lang="en-US" sz="2799" spc="25" dirty="0">
              <a:solidFill>
                <a:srgbClr val="FFFFFF"/>
              </a:solidFill>
              <a:latin typeface="Clear Sans Regular Bold"/>
            </a:endParaRPr>
          </a:p>
        </p:txBody>
      </p:sp>
      <p:grpSp>
        <p:nvGrpSpPr>
          <p:cNvPr id="13" name="Group 13"/>
          <p:cNvGrpSpPr/>
          <p:nvPr/>
        </p:nvGrpSpPr>
        <p:grpSpPr>
          <a:xfrm rot="5400000">
            <a:off x="968016" y="8756215"/>
            <a:ext cx="1165300" cy="1240921"/>
            <a:chOff x="0" y="0"/>
            <a:chExt cx="1553733" cy="1654562"/>
          </a:xfrm>
        </p:grpSpPr>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1553733" cy="472452"/>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588565"/>
              <a:ext cx="1553733" cy="472452"/>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182110"/>
              <a:ext cx="1553733" cy="472452"/>
            </a:xfrm>
            <a:prstGeom prst="rect">
              <a:avLst/>
            </a:prstGeom>
          </p:spPr>
        </p:pic>
      </p:grpSp>
      <p:sp>
        <p:nvSpPr>
          <p:cNvPr id="17" name="TextBox 17"/>
          <p:cNvSpPr txBox="1"/>
          <p:nvPr/>
        </p:nvSpPr>
        <p:spPr>
          <a:xfrm>
            <a:off x="8593929" y="1175212"/>
            <a:ext cx="8115300" cy="580390"/>
          </a:xfrm>
          <a:prstGeom prst="rect">
            <a:avLst/>
          </a:prstGeom>
        </p:spPr>
        <p:txBody>
          <a:bodyPr wrap="square" lIns="0" tIns="0" rIns="0" bIns="0" rtlCol="0" anchor="t">
            <a:spAutoFit/>
          </a:bodyPr>
          <a:lstStyle/>
          <a:p>
            <a:pPr marL="367029" lvl="1" algn="ctr">
              <a:lnSpc>
                <a:spcPts val="4759"/>
              </a:lnSpc>
            </a:pPr>
            <a:r>
              <a:rPr lang="en-US" sz="3399" dirty="0">
                <a:solidFill>
                  <a:srgbClr val="FFFFFF"/>
                </a:solidFill>
                <a:latin typeface="Clear Sans Regular"/>
              </a:rPr>
              <a:t>1. Which customers are still customers</a:t>
            </a:r>
          </a:p>
        </p:txBody>
      </p:sp>
      <p:grpSp>
        <p:nvGrpSpPr>
          <p:cNvPr id="18" name="Group 18"/>
          <p:cNvGrpSpPr/>
          <p:nvPr/>
        </p:nvGrpSpPr>
        <p:grpSpPr>
          <a:xfrm>
            <a:off x="8586024" y="6685129"/>
            <a:ext cx="438150" cy="43815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4343"/>
            </a:solidFill>
          </p:spPr>
        </p:sp>
      </p:grpSp>
      <p:grpSp>
        <p:nvGrpSpPr>
          <p:cNvPr id="20" name="Group 20"/>
          <p:cNvGrpSpPr/>
          <p:nvPr/>
        </p:nvGrpSpPr>
        <p:grpSpPr>
          <a:xfrm>
            <a:off x="8586024" y="8574951"/>
            <a:ext cx="438150" cy="43815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4343"/>
            </a:solidFill>
          </p:spPr>
        </p:sp>
      </p:grpSp>
      <p:sp>
        <p:nvSpPr>
          <p:cNvPr id="22" name="TextBox 22"/>
          <p:cNvSpPr txBox="1"/>
          <p:nvPr/>
        </p:nvSpPr>
        <p:spPr>
          <a:xfrm>
            <a:off x="9144000" y="2671156"/>
            <a:ext cx="7992814" cy="1180465"/>
          </a:xfrm>
          <a:prstGeom prst="rect">
            <a:avLst/>
          </a:prstGeom>
        </p:spPr>
        <p:txBody>
          <a:bodyPr lIns="0" tIns="0" rIns="0" bIns="0" rtlCol="0" anchor="t">
            <a:spAutoFit/>
          </a:bodyPr>
          <a:lstStyle/>
          <a:p>
            <a:pPr algn="ctr">
              <a:lnSpc>
                <a:spcPts val="4759"/>
              </a:lnSpc>
            </a:pPr>
            <a:r>
              <a:rPr lang="en-US" sz="3399" dirty="0">
                <a:solidFill>
                  <a:srgbClr val="FFFFFF"/>
                </a:solidFill>
                <a:latin typeface="Clear Sans Regular"/>
              </a:rPr>
              <a:t>2. Who will order again in the next period</a:t>
            </a:r>
          </a:p>
          <a:p>
            <a:pPr algn="ctr">
              <a:lnSpc>
                <a:spcPts val="4759"/>
              </a:lnSpc>
            </a:pPr>
            <a:endParaRPr lang="en-US" sz="3399" dirty="0">
              <a:solidFill>
                <a:srgbClr val="FFFFFF"/>
              </a:solidFill>
              <a:latin typeface="Clear Sans Regular"/>
            </a:endParaRPr>
          </a:p>
        </p:txBody>
      </p:sp>
      <p:sp>
        <p:nvSpPr>
          <p:cNvPr id="23" name="TextBox 23"/>
          <p:cNvSpPr txBox="1"/>
          <p:nvPr/>
        </p:nvSpPr>
        <p:spPr>
          <a:xfrm>
            <a:off x="9144000" y="4426623"/>
            <a:ext cx="8115300" cy="1780540"/>
          </a:xfrm>
          <a:prstGeom prst="rect">
            <a:avLst/>
          </a:prstGeom>
        </p:spPr>
        <p:txBody>
          <a:bodyPr lIns="0" tIns="0" rIns="0" bIns="0" rtlCol="0" anchor="t">
            <a:spAutoFit/>
          </a:bodyPr>
          <a:lstStyle/>
          <a:p>
            <a:pPr>
              <a:lnSpc>
                <a:spcPts val="4759"/>
              </a:lnSpc>
            </a:pPr>
            <a:r>
              <a:rPr lang="en-US" sz="3399" dirty="0">
                <a:solidFill>
                  <a:srgbClr val="FFFFFF"/>
                </a:solidFill>
                <a:latin typeface="Clear Sans Regular"/>
              </a:rPr>
              <a:t>3. The number of orders each customer will place</a:t>
            </a:r>
          </a:p>
          <a:p>
            <a:pPr algn="ctr">
              <a:lnSpc>
                <a:spcPts val="4759"/>
              </a:lnSpc>
            </a:pPr>
            <a:endParaRPr lang="en-US" sz="3399" dirty="0">
              <a:solidFill>
                <a:srgbClr val="FFFFFF"/>
              </a:solidFill>
              <a:latin typeface="Clear Sans Regular"/>
            </a:endParaRPr>
          </a:p>
        </p:txBody>
      </p:sp>
      <p:sp>
        <p:nvSpPr>
          <p:cNvPr id="24" name="TextBox 24"/>
          <p:cNvSpPr txBox="1"/>
          <p:nvPr/>
        </p:nvSpPr>
        <p:spPr>
          <a:xfrm>
            <a:off x="9144000" y="6517935"/>
            <a:ext cx="8774090" cy="1780540"/>
          </a:xfrm>
          <a:prstGeom prst="rect">
            <a:avLst/>
          </a:prstGeom>
        </p:spPr>
        <p:txBody>
          <a:bodyPr lIns="0" tIns="0" rIns="0" bIns="0" rtlCol="0" anchor="t">
            <a:spAutoFit/>
          </a:bodyPr>
          <a:lstStyle/>
          <a:p>
            <a:pPr>
              <a:lnSpc>
                <a:spcPts val="4759"/>
              </a:lnSpc>
            </a:pPr>
            <a:r>
              <a:rPr lang="en-US" sz="3399" dirty="0">
                <a:solidFill>
                  <a:srgbClr val="FFFFFF"/>
                </a:solidFill>
                <a:latin typeface="Clear Sans Regular"/>
              </a:rPr>
              <a:t>4. The average order value of each customer’s order</a:t>
            </a:r>
          </a:p>
          <a:p>
            <a:pPr algn="ctr">
              <a:lnSpc>
                <a:spcPts val="4759"/>
              </a:lnSpc>
            </a:pPr>
            <a:endParaRPr lang="en-US" sz="3399" dirty="0">
              <a:solidFill>
                <a:srgbClr val="FFFFFF"/>
              </a:solidFill>
              <a:latin typeface="Clear Sans Regular"/>
            </a:endParaRPr>
          </a:p>
        </p:txBody>
      </p:sp>
      <p:sp>
        <p:nvSpPr>
          <p:cNvPr id="25" name="TextBox 25"/>
          <p:cNvSpPr txBox="1"/>
          <p:nvPr/>
        </p:nvSpPr>
        <p:spPr>
          <a:xfrm>
            <a:off x="9144000" y="8506460"/>
            <a:ext cx="9144000" cy="1780540"/>
          </a:xfrm>
          <a:prstGeom prst="rect">
            <a:avLst/>
          </a:prstGeom>
        </p:spPr>
        <p:txBody>
          <a:bodyPr lIns="0" tIns="0" rIns="0" bIns="0" rtlCol="0" anchor="t">
            <a:spAutoFit/>
          </a:bodyPr>
          <a:lstStyle/>
          <a:p>
            <a:pPr>
              <a:lnSpc>
                <a:spcPts val="4759"/>
              </a:lnSpc>
            </a:pPr>
            <a:r>
              <a:rPr lang="en-US" sz="3399" dirty="0">
                <a:solidFill>
                  <a:srgbClr val="FFFFFF"/>
                </a:solidFill>
                <a:latin typeface="Clear Sans Regular"/>
              </a:rPr>
              <a:t>5. The total amount each customer will generate for the business</a:t>
            </a:r>
          </a:p>
          <a:p>
            <a:pPr>
              <a:lnSpc>
                <a:spcPts val="4759"/>
              </a:lnSpc>
            </a:pPr>
            <a:endParaRPr lang="en-US" sz="3399" dirty="0">
              <a:solidFill>
                <a:srgbClr val="FFFFFF"/>
              </a:solidFill>
              <a:latin typeface="Clear Sans Regular"/>
            </a:endParaRPr>
          </a:p>
        </p:txBody>
      </p:sp>
      <p:sp>
        <p:nvSpPr>
          <p:cNvPr id="26" name="TextBox 26"/>
          <p:cNvSpPr txBox="1"/>
          <p:nvPr/>
        </p:nvSpPr>
        <p:spPr>
          <a:xfrm>
            <a:off x="930205" y="5631439"/>
            <a:ext cx="7139691" cy="1569085"/>
          </a:xfrm>
          <a:prstGeom prst="rect">
            <a:avLst/>
          </a:prstGeom>
        </p:spPr>
        <p:txBody>
          <a:bodyPr lIns="0" tIns="0" rIns="0" bIns="0" rtlCol="0" anchor="t">
            <a:spAutoFit/>
          </a:bodyPr>
          <a:lstStyle/>
          <a:p>
            <a:pPr>
              <a:lnSpc>
                <a:spcPts val="3919"/>
              </a:lnSpc>
            </a:pPr>
            <a:r>
              <a:rPr lang="en-US" sz="2799" b="1" dirty="0">
                <a:solidFill>
                  <a:srgbClr val="FFFFFF"/>
                </a:solidFill>
                <a:latin typeface="Clear Sans Regular" panose="020B0604020202020204" charset="0"/>
                <a:cs typeface="Clear Sans Regular" panose="020B0604020202020204" charset="0"/>
              </a:rPr>
              <a:t>Calculate the raw recency, frequency, and monetary metrics</a:t>
            </a:r>
          </a:p>
          <a:p>
            <a:pPr>
              <a:lnSpc>
                <a:spcPts val="4759"/>
              </a:lnSpc>
            </a:pPr>
            <a:endParaRPr lang="en-US" sz="2799" dirty="0">
              <a:solidFill>
                <a:srgbClr val="FFFFFF"/>
              </a:solidFill>
              <a:latin typeface="Clear Sans Bold"/>
            </a:endParaRPr>
          </a:p>
        </p:txBody>
      </p:sp>
      <p:sp>
        <p:nvSpPr>
          <p:cNvPr id="27" name="TextBox 27"/>
          <p:cNvSpPr txBox="1"/>
          <p:nvPr/>
        </p:nvSpPr>
        <p:spPr>
          <a:xfrm>
            <a:off x="930205" y="200704"/>
            <a:ext cx="7025804" cy="887095"/>
          </a:xfrm>
          <a:prstGeom prst="rect">
            <a:avLst/>
          </a:prstGeom>
        </p:spPr>
        <p:txBody>
          <a:bodyPr lIns="0" tIns="0" rIns="0" bIns="0" rtlCol="0" anchor="t">
            <a:spAutoFit/>
          </a:bodyPr>
          <a:lstStyle/>
          <a:p>
            <a:pPr algn="ctr">
              <a:lnSpc>
                <a:spcPts val="7279"/>
              </a:lnSpc>
            </a:pPr>
            <a:r>
              <a:rPr lang="en-US" sz="5199" b="1" dirty="0" err="1">
                <a:solidFill>
                  <a:srgbClr val="FFFFFF"/>
                </a:solidFill>
                <a:latin typeface="Clear Sans Regular" panose="020B0604020202020204" charset="0"/>
                <a:cs typeface="Clear Sans Regular" panose="020B0604020202020204" charset="0"/>
              </a:rPr>
              <a:t>I.Calculating</a:t>
            </a:r>
            <a:r>
              <a:rPr lang="en-US" sz="5199" b="1" dirty="0">
                <a:solidFill>
                  <a:srgbClr val="FFFFFF"/>
                </a:solidFill>
                <a:latin typeface="Clear Sans Regular" panose="020B0604020202020204" charset="0"/>
                <a:cs typeface="Clear Sans Regular" panose="020B0604020202020204" charset="0"/>
              </a:rPr>
              <a:t> CLV</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pic>
        <p:nvPicPr>
          <p:cNvPr id="9" name="Picture 9"/>
          <p:cNvPicPr>
            <a:picLocks noChangeAspect="1"/>
          </p:cNvPicPr>
          <p:nvPr/>
        </p:nvPicPr>
        <p:blipFill>
          <a:blip r:embed="rId2"/>
          <a:srcRect/>
          <a:stretch>
            <a:fillRect/>
          </a:stretch>
        </p:blipFill>
        <p:spPr>
          <a:xfrm>
            <a:off x="2658112" y="1845508"/>
            <a:ext cx="4710632" cy="6595985"/>
          </a:xfrm>
          <a:prstGeom prst="rect">
            <a:avLst/>
          </a:prstGeom>
        </p:spPr>
      </p:pic>
      <p:grpSp>
        <p:nvGrpSpPr>
          <p:cNvPr id="10" name="Group 10"/>
          <p:cNvGrpSpPr/>
          <p:nvPr/>
        </p:nvGrpSpPr>
        <p:grpSpPr>
          <a:xfrm>
            <a:off x="2067071" y="2800046"/>
            <a:ext cx="1182082" cy="1182082"/>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12" name="Group 12"/>
          <p:cNvGrpSpPr/>
          <p:nvPr/>
        </p:nvGrpSpPr>
        <p:grpSpPr>
          <a:xfrm>
            <a:off x="8407798" y="4605244"/>
            <a:ext cx="9880202" cy="1076512"/>
            <a:chOff x="0" y="0"/>
            <a:chExt cx="3342192" cy="364153"/>
          </a:xfrm>
        </p:grpSpPr>
        <p:sp>
          <p:nvSpPr>
            <p:cNvPr id="13" name="Freeform 13"/>
            <p:cNvSpPr/>
            <p:nvPr/>
          </p:nvSpPr>
          <p:spPr>
            <a:xfrm>
              <a:off x="0" y="0"/>
              <a:ext cx="3342192" cy="364153"/>
            </a:xfrm>
            <a:custGeom>
              <a:avLst/>
              <a:gdLst/>
              <a:ahLst/>
              <a:cxnLst/>
              <a:rect l="l" t="t" r="r" b="b"/>
              <a:pathLst>
                <a:path w="3342192" h="364153">
                  <a:moveTo>
                    <a:pt x="0" y="0"/>
                  </a:moveTo>
                  <a:lnTo>
                    <a:pt x="3342192" y="0"/>
                  </a:lnTo>
                  <a:lnTo>
                    <a:pt x="3342192" y="364153"/>
                  </a:lnTo>
                  <a:lnTo>
                    <a:pt x="0" y="364153"/>
                  </a:lnTo>
                  <a:close/>
                </a:path>
              </a:pathLst>
            </a:custGeom>
            <a:solidFill>
              <a:srgbClr val="D9D9D9"/>
            </a:solidFill>
          </p:spPr>
        </p:sp>
      </p:grpSp>
      <p:sp>
        <p:nvSpPr>
          <p:cNvPr id="14" name="TextBox 14"/>
          <p:cNvSpPr txBox="1"/>
          <p:nvPr/>
        </p:nvSpPr>
        <p:spPr>
          <a:xfrm>
            <a:off x="8744553" y="4659313"/>
            <a:ext cx="8514747" cy="863600"/>
          </a:xfrm>
          <a:prstGeom prst="rect">
            <a:avLst/>
          </a:prstGeom>
        </p:spPr>
        <p:txBody>
          <a:bodyPr lIns="0" tIns="0" rIns="0" bIns="0" rtlCol="0" anchor="t">
            <a:spAutoFit/>
          </a:bodyPr>
          <a:lstStyle/>
          <a:p>
            <a:pPr>
              <a:lnSpc>
                <a:spcPts val="7000"/>
              </a:lnSpc>
              <a:spcBef>
                <a:spcPct val="0"/>
              </a:spcBef>
            </a:pPr>
            <a:r>
              <a:rPr lang="en-US" sz="5000" dirty="0">
                <a:solidFill>
                  <a:srgbClr val="3D4248"/>
                </a:solidFill>
                <a:latin typeface="Clear Sans Regular Bold"/>
              </a:rPr>
              <a:t>Chapter 1: INTRODUCTION</a:t>
            </a:r>
          </a:p>
        </p:txBody>
      </p:sp>
      <p:sp>
        <p:nvSpPr>
          <p:cNvPr id="15" name="TextBox 15"/>
          <p:cNvSpPr txBox="1"/>
          <p:nvPr/>
        </p:nvSpPr>
        <p:spPr>
          <a:xfrm>
            <a:off x="10217895" y="8951595"/>
            <a:ext cx="7041405" cy="306705"/>
          </a:xfrm>
          <a:prstGeom prst="rect">
            <a:avLst/>
          </a:prstGeom>
        </p:spPr>
        <p:txBody>
          <a:bodyPr lIns="0" tIns="0" rIns="0" bIns="0" rtlCol="0" anchor="t">
            <a:spAutoFit/>
          </a:bodyPr>
          <a:lstStyle/>
          <a:p>
            <a:pPr algn="r">
              <a:lnSpc>
                <a:spcPts val="2520"/>
              </a:lnSpc>
              <a:spcBef>
                <a:spcPct val="0"/>
              </a:spcBef>
            </a:pPr>
            <a:r>
              <a:rPr lang="en-US" sz="1800" spc="179">
                <a:solidFill>
                  <a:srgbClr val="6F8090"/>
                </a:solidFill>
                <a:latin typeface="Clear Sans Regular"/>
              </a:rPr>
              <a:t>GROUP 6 26.12.2021</a:t>
            </a:r>
          </a:p>
        </p:txBody>
      </p:sp>
    </p:spTree>
  </p:cSld>
  <p:clrMapOvr>
    <a:masterClrMapping/>
  </p:clrMapOvr>
  <p:transition spd="slow">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68496" y="-590219"/>
            <a:ext cx="1239009" cy="1180437"/>
          </a:xfrm>
          <a:prstGeom prst="rect">
            <a:avLst/>
          </a:prstGeom>
        </p:spPr>
      </p:pic>
      <p:grpSp>
        <p:nvGrpSpPr>
          <p:cNvPr id="3" name="Group 3"/>
          <p:cNvGrpSpPr/>
          <p:nvPr/>
        </p:nvGrpSpPr>
        <p:grpSpPr>
          <a:xfrm>
            <a:off x="0" y="0"/>
            <a:ext cx="6116766" cy="10287000"/>
            <a:chOff x="0" y="0"/>
            <a:chExt cx="1802152" cy="3030808"/>
          </a:xfrm>
        </p:grpSpPr>
        <p:sp>
          <p:nvSpPr>
            <p:cNvPr id="4" name="Freeform 4"/>
            <p:cNvSpPr/>
            <p:nvPr/>
          </p:nvSpPr>
          <p:spPr>
            <a:xfrm>
              <a:off x="0" y="0"/>
              <a:ext cx="1802152" cy="3030808"/>
            </a:xfrm>
            <a:custGeom>
              <a:avLst/>
              <a:gdLst/>
              <a:ahLst/>
              <a:cxnLst/>
              <a:rect l="l" t="t" r="r" b="b"/>
              <a:pathLst>
                <a:path w="1802152" h="3030808">
                  <a:moveTo>
                    <a:pt x="0" y="0"/>
                  </a:moveTo>
                  <a:lnTo>
                    <a:pt x="1802152" y="0"/>
                  </a:lnTo>
                  <a:lnTo>
                    <a:pt x="1802152" y="3030808"/>
                  </a:lnTo>
                  <a:lnTo>
                    <a:pt x="0" y="3030808"/>
                  </a:lnTo>
                  <a:close/>
                </a:path>
              </a:pathLst>
            </a:custGeom>
            <a:solidFill>
              <a:srgbClr val="373737"/>
            </a:solidFill>
          </p:spPr>
        </p:sp>
      </p:grpSp>
      <p:sp>
        <p:nvSpPr>
          <p:cNvPr id="5" name="AutoShape 5"/>
          <p:cNvSpPr/>
          <p:nvPr/>
        </p:nvSpPr>
        <p:spPr>
          <a:xfrm>
            <a:off x="-800689" y="9448318"/>
            <a:ext cx="3200793" cy="0"/>
          </a:xfrm>
          <a:prstGeom prst="line">
            <a:avLst/>
          </a:prstGeom>
          <a:ln w="19050" cap="flat">
            <a:solidFill>
              <a:srgbClr val="FFFFFF"/>
            </a:solidFill>
            <a:prstDash val="solid"/>
            <a:headEnd type="none" w="sm" len="sm"/>
            <a:tailEnd type="none" w="sm" len="sm"/>
          </a:ln>
        </p:spPr>
      </p:sp>
      <p:grpSp>
        <p:nvGrpSpPr>
          <p:cNvPr id="6" name="Group 6"/>
          <p:cNvGrpSpPr/>
          <p:nvPr/>
        </p:nvGrpSpPr>
        <p:grpSpPr>
          <a:xfrm rot="5400000">
            <a:off x="16611273" y="7832433"/>
            <a:ext cx="976098" cy="4632049"/>
            <a:chOff x="0" y="0"/>
            <a:chExt cx="2354580" cy="11173601"/>
          </a:xfrm>
        </p:grpSpPr>
        <p:sp>
          <p:nvSpPr>
            <p:cNvPr id="7" name="Freeform 7"/>
            <p:cNvSpPr/>
            <p:nvPr/>
          </p:nvSpPr>
          <p:spPr>
            <a:xfrm>
              <a:off x="0" y="0"/>
              <a:ext cx="2353310" cy="11173601"/>
            </a:xfrm>
            <a:custGeom>
              <a:avLst/>
              <a:gdLst/>
              <a:ahLst/>
              <a:cxnLst/>
              <a:rect l="l" t="t" r="r" b="b"/>
              <a:pathLst>
                <a:path w="2353310" h="11173601">
                  <a:moveTo>
                    <a:pt x="784860" y="11106290"/>
                  </a:moveTo>
                  <a:cubicBezTo>
                    <a:pt x="905510" y="11146930"/>
                    <a:pt x="1042670" y="11173601"/>
                    <a:pt x="1177290" y="11173601"/>
                  </a:cubicBezTo>
                  <a:cubicBezTo>
                    <a:pt x="1311910" y="11173601"/>
                    <a:pt x="1441450" y="11150740"/>
                    <a:pt x="1560830" y="11110101"/>
                  </a:cubicBezTo>
                  <a:cubicBezTo>
                    <a:pt x="1563370" y="11108830"/>
                    <a:pt x="1565910" y="11108830"/>
                    <a:pt x="1568450" y="11107561"/>
                  </a:cubicBezTo>
                  <a:cubicBezTo>
                    <a:pt x="2016760" y="10945001"/>
                    <a:pt x="2346960" y="10515741"/>
                    <a:pt x="2353310" y="9988538"/>
                  </a:cubicBezTo>
                  <a:lnTo>
                    <a:pt x="2353310" y="0"/>
                  </a:lnTo>
                  <a:lnTo>
                    <a:pt x="0" y="0"/>
                  </a:lnTo>
                  <a:lnTo>
                    <a:pt x="0" y="9980880"/>
                  </a:lnTo>
                  <a:cubicBezTo>
                    <a:pt x="6350" y="10518280"/>
                    <a:pt x="331470" y="10947540"/>
                    <a:pt x="784860" y="11106290"/>
                  </a:cubicBezTo>
                  <a:close/>
                </a:path>
              </a:pathLst>
            </a:custGeom>
            <a:solidFill>
              <a:srgbClr val="A6A6A6"/>
            </a:solidFill>
          </p:spPr>
        </p:sp>
      </p:grpSp>
      <p:pic>
        <p:nvPicPr>
          <p:cNvPr id="8" name="Picture 8"/>
          <p:cNvPicPr>
            <a:picLocks noChangeAspect="1"/>
          </p:cNvPicPr>
          <p:nvPr/>
        </p:nvPicPr>
        <p:blipFill>
          <a:blip r:embed="rId4"/>
          <a:srcRect l="5327" r="7829"/>
          <a:stretch>
            <a:fillRect/>
          </a:stretch>
        </p:blipFill>
        <p:spPr>
          <a:xfrm>
            <a:off x="799708" y="1270771"/>
            <a:ext cx="8115300" cy="7745459"/>
          </a:xfrm>
          <a:prstGeom prst="rect">
            <a:avLst/>
          </a:prstGeom>
        </p:spPr>
      </p:pic>
      <p:sp>
        <p:nvSpPr>
          <p:cNvPr id="9" name="TextBox 9"/>
          <p:cNvSpPr txBox="1"/>
          <p:nvPr/>
        </p:nvSpPr>
        <p:spPr>
          <a:xfrm>
            <a:off x="9525000" y="2889478"/>
            <a:ext cx="8350980" cy="4471670"/>
          </a:xfrm>
          <a:prstGeom prst="rect">
            <a:avLst/>
          </a:prstGeom>
        </p:spPr>
        <p:txBody>
          <a:bodyPr lIns="0" tIns="0" rIns="0" bIns="0" rtlCol="0" anchor="t">
            <a:spAutoFit/>
          </a:bodyPr>
          <a:lstStyle/>
          <a:p>
            <a:pPr algn="just">
              <a:lnSpc>
                <a:spcPts val="4480"/>
              </a:lnSpc>
            </a:pPr>
            <a:r>
              <a:rPr lang="en-US" sz="3200" dirty="0">
                <a:solidFill>
                  <a:srgbClr val="252525"/>
                </a:solidFill>
                <a:latin typeface="Clear Sans Regular"/>
              </a:rPr>
              <a:t> The next step is to turn our raw transactional data into the recency, frequency, monetary and tenure (T) metrics we need to provide to the CLV models. While it’s relatively straightforward to do this manually using Pandas. After using, we have a table like that: </a:t>
            </a:r>
          </a:p>
          <a:p>
            <a:pPr algn="just">
              <a:lnSpc>
                <a:spcPts val="4480"/>
              </a:lnSpc>
            </a:pPr>
            <a:endParaRPr lang="en-US" sz="3200" dirty="0">
              <a:solidFill>
                <a:srgbClr val="252525"/>
              </a:solidFill>
              <a:latin typeface="Clear Sans Regular"/>
            </a:endParaRPr>
          </a:p>
        </p:txBody>
      </p:sp>
      <p:sp>
        <p:nvSpPr>
          <p:cNvPr id="10" name="TextBox 10"/>
          <p:cNvSpPr txBox="1"/>
          <p:nvPr/>
        </p:nvSpPr>
        <p:spPr>
          <a:xfrm>
            <a:off x="2813186" y="9179078"/>
            <a:ext cx="4832300" cy="481330"/>
          </a:xfrm>
          <a:prstGeom prst="rect">
            <a:avLst/>
          </a:prstGeom>
        </p:spPr>
        <p:txBody>
          <a:bodyPr lIns="0" tIns="0" rIns="0" bIns="0" rtlCol="0" anchor="t">
            <a:spAutoFit/>
          </a:bodyPr>
          <a:lstStyle/>
          <a:p>
            <a:pPr algn="ctr">
              <a:lnSpc>
                <a:spcPts val="3919"/>
              </a:lnSpc>
            </a:pPr>
            <a:r>
              <a:rPr lang="en-US" sz="2799" dirty="0">
                <a:solidFill>
                  <a:srgbClr val="F1630F"/>
                </a:solidFill>
                <a:latin typeface="Clear Sans Regular Italics"/>
              </a:rPr>
              <a:t>Top 10 values of the dataset1.</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5119688"/>
            <a:ext cx="18288000" cy="0"/>
          </a:xfrm>
          <a:prstGeom prst="line">
            <a:avLst/>
          </a:prstGeom>
          <a:ln w="38100" cap="rnd">
            <a:solidFill>
              <a:srgbClr val="243762"/>
            </a:solidFill>
            <a:prstDash val="solid"/>
            <a:headEnd type="none" w="sm" len="sm"/>
            <a:tailEnd type="none" w="sm" len="sm"/>
          </a:ln>
        </p:spPr>
      </p:sp>
      <p:sp>
        <p:nvSpPr>
          <p:cNvPr id="3" name="AutoShape 3"/>
          <p:cNvSpPr/>
          <p:nvPr/>
        </p:nvSpPr>
        <p:spPr>
          <a:xfrm rot="-5400000">
            <a:off x="3981450" y="5237752"/>
            <a:ext cx="10287000" cy="0"/>
          </a:xfrm>
          <a:prstGeom prst="line">
            <a:avLst/>
          </a:prstGeom>
          <a:ln w="38100" cap="flat">
            <a:solidFill>
              <a:srgbClr val="000000"/>
            </a:solidFill>
            <a:prstDash val="solid"/>
            <a:headEnd type="none" w="sm" len="sm"/>
            <a:tailEnd type="none" w="sm" len="sm"/>
          </a:ln>
        </p:spPr>
      </p:sp>
      <p:pic>
        <p:nvPicPr>
          <p:cNvPr id="4" name="Picture 4"/>
          <p:cNvPicPr>
            <a:picLocks noChangeAspect="1"/>
          </p:cNvPicPr>
          <p:nvPr/>
        </p:nvPicPr>
        <p:blipFill>
          <a:blip r:embed="rId2"/>
          <a:srcRect t="77"/>
          <a:stretch>
            <a:fillRect/>
          </a:stretch>
        </p:blipFill>
        <p:spPr>
          <a:xfrm>
            <a:off x="873020" y="113302"/>
            <a:ext cx="6797755" cy="4471451"/>
          </a:xfrm>
          <a:prstGeom prst="rect">
            <a:avLst/>
          </a:prstGeom>
        </p:spPr>
      </p:pic>
      <p:pic>
        <p:nvPicPr>
          <p:cNvPr id="5" name="Picture 5"/>
          <p:cNvPicPr>
            <a:picLocks noChangeAspect="1"/>
          </p:cNvPicPr>
          <p:nvPr/>
        </p:nvPicPr>
        <p:blipFill>
          <a:blip r:embed="rId3"/>
          <a:srcRect/>
          <a:stretch>
            <a:fillRect/>
          </a:stretch>
        </p:blipFill>
        <p:spPr>
          <a:xfrm>
            <a:off x="10338806" y="113302"/>
            <a:ext cx="6823844" cy="4572499"/>
          </a:xfrm>
          <a:prstGeom prst="rect">
            <a:avLst/>
          </a:prstGeom>
        </p:spPr>
      </p:pic>
      <p:pic>
        <p:nvPicPr>
          <p:cNvPr id="6" name="Picture 6"/>
          <p:cNvPicPr>
            <a:picLocks noChangeAspect="1"/>
          </p:cNvPicPr>
          <p:nvPr/>
        </p:nvPicPr>
        <p:blipFill>
          <a:blip r:embed="rId4"/>
          <a:srcRect/>
          <a:stretch>
            <a:fillRect/>
          </a:stretch>
        </p:blipFill>
        <p:spPr>
          <a:xfrm>
            <a:off x="1028700" y="5353676"/>
            <a:ext cx="6931594" cy="4418680"/>
          </a:xfrm>
          <a:prstGeom prst="rect">
            <a:avLst/>
          </a:prstGeom>
        </p:spPr>
      </p:pic>
      <p:pic>
        <p:nvPicPr>
          <p:cNvPr id="7" name="Picture 7"/>
          <p:cNvPicPr>
            <a:picLocks noChangeAspect="1"/>
          </p:cNvPicPr>
          <p:nvPr/>
        </p:nvPicPr>
        <p:blipFill>
          <a:blip r:embed="rId5"/>
          <a:srcRect t="599" b="187"/>
          <a:stretch>
            <a:fillRect/>
          </a:stretch>
        </p:blipFill>
        <p:spPr>
          <a:xfrm>
            <a:off x="10338806" y="5293300"/>
            <a:ext cx="6950486" cy="4539432"/>
          </a:xfrm>
          <a:prstGeom prst="rect">
            <a:avLst/>
          </a:prstGeom>
        </p:spPr>
      </p:pic>
      <p:sp>
        <p:nvSpPr>
          <p:cNvPr id="8" name="TextBox 8"/>
          <p:cNvSpPr txBox="1"/>
          <p:nvPr/>
        </p:nvSpPr>
        <p:spPr>
          <a:xfrm>
            <a:off x="2927419" y="4638176"/>
            <a:ext cx="3273475" cy="365760"/>
          </a:xfrm>
          <a:prstGeom prst="rect">
            <a:avLst/>
          </a:prstGeom>
        </p:spPr>
        <p:txBody>
          <a:bodyPr lIns="0" tIns="0" rIns="0" bIns="0" rtlCol="0" anchor="t">
            <a:spAutoFit/>
          </a:bodyPr>
          <a:lstStyle/>
          <a:p>
            <a:pPr algn="ctr">
              <a:lnSpc>
                <a:spcPts val="2940"/>
              </a:lnSpc>
            </a:pPr>
            <a:r>
              <a:rPr lang="en-US" sz="2100" dirty="0">
                <a:solidFill>
                  <a:srgbClr val="000000"/>
                </a:solidFill>
                <a:latin typeface="Clear Sans Regular Italics"/>
              </a:rPr>
              <a:t>Plot for recency in dataset1</a:t>
            </a:r>
          </a:p>
        </p:txBody>
      </p:sp>
      <p:sp>
        <p:nvSpPr>
          <p:cNvPr id="9" name="TextBox 9"/>
          <p:cNvSpPr txBox="1"/>
          <p:nvPr/>
        </p:nvSpPr>
        <p:spPr>
          <a:xfrm>
            <a:off x="12018679" y="4638176"/>
            <a:ext cx="4042618" cy="365760"/>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Italics"/>
              </a:rPr>
              <a:t>Plot for frequency in the dataset1.</a:t>
            </a:r>
          </a:p>
        </p:txBody>
      </p:sp>
      <p:sp>
        <p:nvSpPr>
          <p:cNvPr id="10" name="TextBox 10"/>
          <p:cNvSpPr txBox="1"/>
          <p:nvPr/>
        </p:nvSpPr>
        <p:spPr>
          <a:xfrm>
            <a:off x="2478242" y="9765626"/>
            <a:ext cx="4171829" cy="365760"/>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Italics"/>
              </a:rPr>
              <a:t>Plot for monetary in the dataset1</a:t>
            </a:r>
          </a:p>
        </p:txBody>
      </p:sp>
      <p:sp>
        <p:nvSpPr>
          <p:cNvPr id="11" name="TextBox 11"/>
          <p:cNvSpPr txBox="1"/>
          <p:nvPr/>
        </p:nvSpPr>
        <p:spPr>
          <a:xfrm>
            <a:off x="12018679" y="9765626"/>
            <a:ext cx="4506510" cy="365760"/>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Italics"/>
              </a:rPr>
              <a:t>Plot for T values in the dataset1.</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sp>
        <p:nvSpPr>
          <p:cNvPr id="2" name="AutoShape 2"/>
          <p:cNvSpPr/>
          <p:nvPr/>
        </p:nvSpPr>
        <p:spPr>
          <a:xfrm>
            <a:off x="-800100" y="3113159"/>
            <a:ext cx="6636845" cy="5456668"/>
          </a:xfrm>
          <a:prstGeom prst="rect">
            <a:avLst/>
          </a:prstGeom>
          <a:solidFill>
            <a:srgbClr val="FFFFFF"/>
          </a:solidFill>
        </p:spPr>
      </p:sp>
      <p:sp>
        <p:nvSpPr>
          <p:cNvPr id="3" name="AutoShape 3"/>
          <p:cNvSpPr/>
          <p:nvPr/>
        </p:nvSpPr>
        <p:spPr>
          <a:xfrm>
            <a:off x="6225628" y="3113159"/>
            <a:ext cx="5836745" cy="5456668"/>
          </a:xfrm>
          <a:prstGeom prst="rect">
            <a:avLst/>
          </a:prstGeom>
          <a:solidFill>
            <a:srgbClr val="FFFFFF"/>
          </a:solidFill>
        </p:spPr>
      </p:sp>
      <p:sp>
        <p:nvSpPr>
          <p:cNvPr id="4" name="AutoShape 4"/>
          <p:cNvSpPr/>
          <p:nvPr/>
        </p:nvSpPr>
        <p:spPr>
          <a:xfrm>
            <a:off x="12451255" y="3113159"/>
            <a:ext cx="6636845" cy="5456668"/>
          </a:xfrm>
          <a:prstGeom prst="rect">
            <a:avLst/>
          </a:prstGeom>
          <a:solidFill>
            <a:srgbClr val="FFFFFF"/>
          </a:solidFill>
        </p:spPr>
      </p:sp>
      <p:grpSp>
        <p:nvGrpSpPr>
          <p:cNvPr id="5" name="Group 5"/>
          <p:cNvGrpSpPr/>
          <p:nvPr/>
        </p:nvGrpSpPr>
        <p:grpSpPr>
          <a:xfrm rot="-10800000">
            <a:off x="16263712" y="1028700"/>
            <a:ext cx="995588" cy="993995"/>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FFFFF"/>
            </a:solidFill>
          </p:spPr>
        </p:sp>
      </p:grpSp>
      <p:pic>
        <p:nvPicPr>
          <p:cNvPr id="7" name="Picture 7"/>
          <p:cNvPicPr>
            <a:picLocks noChangeAspect="1"/>
          </p:cNvPicPr>
          <p:nvPr/>
        </p:nvPicPr>
        <p:blipFill>
          <a:blip r:embed="rId2"/>
          <a:srcRect t="2714" b="5088"/>
          <a:stretch>
            <a:fillRect/>
          </a:stretch>
        </p:blipFill>
        <p:spPr>
          <a:xfrm>
            <a:off x="12874010" y="3205755"/>
            <a:ext cx="5173681" cy="4787018"/>
          </a:xfrm>
          <a:prstGeom prst="rect">
            <a:avLst/>
          </a:prstGeom>
        </p:spPr>
      </p:pic>
      <p:pic>
        <p:nvPicPr>
          <p:cNvPr id="8" name="Picture 8"/>
          <p:cNvPicPr>
            <a:picLocks noChangeAspect="1"/>
          </p:cNvPicPr>
          <p:nvPr/>
        </p:nvPicPr>
        <p:blipFill>
          <a:blip r:embed="rId3"/>
          <a:srcRect/>
          <a:stretch>
            <a:fillRect/>
          </a:stretch>
        </p:blipFill>
        <p:spPr>
          <a:xfrm>
            <a:off x="6899998" y="3113159"/>
            <a:ext cx="4488004" cy="5211876"/>
          </a:xfrm>
          <a:prstGeom prst="rect">
            <a:avLst/>
          </a:prstGeom>
        </p:spPr>
      </p:pic>
      <p:pic>
        <p:nvPicPr>
          <p:cNvPr id="9" name="Picture 9"/>
          <p:cNvPicPr>
            <a:picLocks noChangeAspect="1"/>
          </p:cNvPicPr>
          <p:nvPr/>
        </p:nvPicPr>
        <p:blipFill>
          <a:blip r:embed="rId4"/>
          <a:srcRect/>
          <a:stretch>
            <a:fillRect/>
          </a:stretch>
        </p:blipFill>
        <p:spPr>
          <a:xfrm>
            <a:off x="400542" y="3113159"/>
            <a:ext cx="5100167" cy="5209067"/>
          </a:xfrm>
          <a:prstGeom prst="rect">
            <a:avLst/>
          </a:prstGeom>
        </p:spPr>
      </p:pic>
      <p:pic>
        <p:nvPicPr>
          <p:cNvPr id="10" name="Picture 10"/>
          <p:cNvPicPr>
            <a:picLocks noChangeAspect="1"/>
          </p:cNvPicPr>
          <p:nvPr/>
        </p:nvPicPr>
        <p:blipFill>
          <a:blip r:embed="rId5"/>
          <a:srcRect/>
          <a:stretch>
            <a:fillRect/>
          </a:stretch>
        </p:blipFill>
        <p:spPr>
          <a:xfrm>
            <a:off x="9354173" y="8891647"/>
            <a:ext cx="6527644" cy="1039002"/>
          </a:xfrm>
          <a:prstGeom prst="rect">
            <a:avLst/>
          </a:prstGeom>
        </p:spPr>
      </p:pic>
      <p:sp>
        <p:nvSpPr>
          <p:cNvPr id="11" name="TextBox 11"/>
          <p:cNvSpPr txBox="1"/>
          <p:nvPr/>
        </p:nvSpPr>
        <p:spPr>
          <a:xfrm>
            <a:off x="400542" y="193127"/>
            <a:ext cx="11310051" cy="936586"/>
          </a:xfrm>
          <a:prstGeom prst="rect">
            <a:avLst/>
          </a:prstGeom>
        </p:spPr>
        <p:txBody>
          <a:bodyPr lIns="0" tIns="0" rIns="0" bIns="0" rtlCol="0" anchor="t">
            <a:spAutoFit/>
          </a:bodyPr>
          <a:lstStyle/>
          <a:p>
            <a:pPr algn="l">
              <a:lnSpc>
                <a:spcPts val="7702"/>
              </a:lnSpc>
            </a:pPr>
            <a:r>
              <a:rPr lang="en-US" sz="5501" b="1" dirty="0" err="1">
                <a:solidFill>
                  <a:srgbClr val="F7F6F4"/>
                </a:solidFill>
                <a:latin typeface="Clear Sans Regular" panose="020B0604020202020204" charset="0"/>
                <a:cs typeface="Clear Sans Regular" panose="020B0604020202020204" charset="0"/>
              </a:rPr>
              <a:t>II.Fit</a:t>
            </a:r>
            <a:r>
              <a:rPr lang="en-US" sz="5501" b="1" dirty="0">
                <a:solidFill>
                  <a:srgbClr val="F7F6F4"/>
                </a:solidFill>
                <a:latin typeface="Clear Sans Regular" panose="020B0604020202020204" charset="0"/>
                <a:cs typeface="Clear Sans Regular" panose="020B0604020202020204" charset="0"/>
              </a:rPr>
              <a:t> the BG/NBD model</a:t>
            </a:r>
          </a:p>
        </p:txBody>
      </p:sp>
      <p:sp>
        <p:nvSpPr>
          <p:cNvPr id="12" name="TextBox 12"/>
          <p:cNvSpPr txBox="1"/>
          <p:nvPr/>
        </p:nvSpPr>
        <p:spPr>
          <a:xfrm>
            <a:off x="1028700" y="1324150"/>
            <a:ext cx="14853117" cy="1569085"/>
          </a:xfrm>
          <a:prstGeom prst="rect">
            <a:avLst/>
          </a:prstGeom>
        </p:spPr>
        <p:txBody>
          <a:bodyPr lIns="0" tIns="0" rIns="0" bIns="0" rtlCol="0" anchor="t">
            <a:spAutoFit/>
          </a:bodyPr>
          <a:lstStyle/>
          <a:p>
            <a:pPr algn="just">
              <a:lnSpc>
                <a:spcPts val="3919"/>
              </a:lnSpc>
            </a:pPr>
            <a:r>
              <a:rPr lang="en-US" sz="2799" dirty="0">
                <a:solidFill>
                  <a:srgbClr val="FFFFFF"/>
                </a:solidFill>
                <a:latin typeface="Clear Sans Regular"/>
              </a:rPr>
              <a:t> We can fit the model using the frequency, recency, and T data and then view a summary. The model will help us predict which customers will return in the near future</a:t>
            </a:r>
          </a:p>
          <a:p>
            <a:pPr algn="ctr">
              <a:lnSpc>
                <a:spcPts val="4759"/>
              </a:lnSpc>
            </a:pPr>
            <a:endParaRPr lang="en-US" sz="2799" dirty="0">
              <a:solidFill>
                <a:srgbClr val="FFFFFF"/>
              </a:solidFill>
              <a:latin typeface="Clear Sans Regular"/>
            </a:endParaRPr>
          </a:p>
        </p:txBody>
      </p:sp>
      <p:sp>
        <p:nvSpPr>
          <p:cNvPr id="13" name="TextBox 13"/>
          <p:cNvSpPr txBox="1"/>
          <p:nvPr/>
        </p:nvSpPr>
        <p:spPr>
          <a:xfrm>
            <a:off x="371837" y="8149824"/>
            <a:ext cx="5384279" cy="306705"/>
          </a:xfrm>
          <a:prstGeom prst="rect">
            <a:avLst/>
          </a:prstGeom>
        </p:spPr>
        <p:txBody>
          <a:bodyPr lIns="0" tIns="0" rIns="0" bIns="0" rtlCol="0" anchor="t">
            <a:spAutoFit/>
          </a:bodyPr>
          <a:lstStyle/>
          <a:p>
            <a:pPr>
              <a:lnSpc>
                <a:spcPts val="2520"/>
              </a:lnSpc>
            </a:pPr>
            <a:r>
              <a:rPr lang="en-US" sz="1800">
                <a:solidFill>
                  <a:srgbClr val="000000"/>
                </a:solidFill>
                <a:latin typeface="Clear Sans Regular Bold Italics"/>
              </a:rPr>
              <a:t>Customers who will return within the next 1 week</a:t>
            </a:r>
          </a:p>
        </p:txBody>
      </p:sp>
      <p:sp>
        <p:nvSpPr>
          <p:cNvPr id="14" name="TextBox 14"/>
          <p:cNvSpPr txBox="1"/>
          <p:nvPr/>
        </p:nvSpPr>
        <p:spPr>
          <a:xfrm>
            <a:off x="6899998" y="8149824"/>
            <a:ext cx="4697302" cy="306705"/>
          </a:xfrm>
          <a:prstGeom prst="rect">
            <a:avLst/>
          </a:prstGeom>
        </p:spPr>
        <p:txBody>
          <a:bodyPr lIns="0" tIns="0" rIns="0" bIns="0" rtlCol="0" anchor="t">
            <a:spAutoFit/>
          </a:bodyPr>
          <a:lstStyle/>
          <a:p>
            <a:pPr>
              <a:lnSpc>
                <a:spcPts val="2520"/>
              </a:lnSpc>
            </a:pPr>
            <a:r>
              <a:rPr lang="en-US" sz="1800">
                <a:solidFill>
                  <a:srgbClr val="000000"/>
                </a:solidFill>
                <a:latin typeface="Clear Sans Regular Bold Italics"/>
              </a:rPr>
              <a:t>Customers who will return within the next  </a:t>
            </a:r>
          </a:p>
        </p:txBody>
      </p:sp>
      <p:sp>
        <p:nvSpPr>
          <p:cNvPr id="15" name="TextBox 15"/>
          <p:cNvSpPr txBox="1"/>
          <p:nvPr/>
        </p:nvSpPr>
        <p:spPr>
          <a:xfrm>
            <a:off x="13473303" y="7992773"/>
            <a:ext cx="4292246" cy="842772"/>
          </a:xfrm>
          <a:prstGeom prst="rect">
            <a:avLst/>
          </a:prstGeom>
        </p:spPr>
        <p:txBody>
          <a:bodyPr lIns="0" tIns="0" rIns="0" bIns="0" rtlCol="0" anchor="t">
            <a:spAutoFit/>
          </a:bodyPr>
          <a:lstStyle/>
          <a:p>
            <a:pPr>
              <a:lnSpc>
                <a:spcPts val="2178"/>
              </a:lnSpc>
            </a:pPr>
            <a:r>
              <a:rPr lang="en-US" sz="1800">
                <a:solidFill>
                  <a:srgbClr val="000000"/>
                </a:solidFill>
                <a:latin typeface="Clear Sans Regular Bold Italics"/>
              </a:rPr>
              <a:t>10 customers expect to buy the most in the next 6 months</a:t>
            </a:r>
          </a:p>
          <a:p>
            <a:pPr>
              <a:lnSpc>
                <a:spcPts val="2520"/>
              </a:lnSpc>
            </a:pPr>
            <a:endParaRPr lang="en-US" sz="1800">
              <a:solidFill>
                <a:srgbClr val="000000"/>
              </a:solidFill>
              <a:latin typeface="Clear Sans Regular Bold Italics"/>
            </a:endParaRPr>
          </a:p>
        </p:txBody>
      </p:sp>
      <p:sp>
        <p:nvSpPr>
          <p:cNvPr id="16" name="TextBox 16"/>
          <p:cNvSpPr txBox="1"/>
          <p:nvPr/>
        </p:nvSpPr>
        <p:spPr>
          <a:xfrm>
            <a:off x="1515545" y="9141908"/>
            <a:ext cx="7970327" cy="462691"/>
          </a:xfrm>
          <a:prstGeom prst="rect">
            <a:avLst/>
          </a:prstGeom>
        </p:spPr>
        <p:txBody>
          <a:bodyPr lIns="0" tIns="0" rIns="0" bIns="0" rtlCol="0" anchor="t">
            <a:spAutoFit/>
          </a:bodyPr>
          <a:lstStyle/>
          <a:p>
            <a:pPr>
              <a:lnSpc>
                <a:spcPts val="3919"/>
              </a:lnSpc>
            </a:pPr>
            <a:r>
              <a:rPr lang="en-US" sz="2799" i="1" dirty="0">
                <a:solidFill>
                  <a:srgbClr val="F7F6F4"/>
                </a:solidFill>
                <a:latin typeface="Clear Sans Regular" panose="020B0604020202020204" charset="0"/>
                <a:cs typeface="Clear Sans Regular" panose="020B0604020202020204" charset="0"/>
              </a:rPr>
              <a:t>Total transactions made in the next 6 months:</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68496" y="-590219"/>
            <a:ext cx="1239009" cy="1180437"/>
          </a:xfrm>
          <a:prstGeom prst="rect">
            <a:avLst/>
          </a:prstGeom>
        </p:spPr>
      </p:pic>
      <p:grpSp>
        <p:nvGrpSpPr>
          <p:cNvPr id="3" name="Group 3"/>
          <p:cNvGrpSpPr/>
          <p:nvPr/>
        </p:nvGrpSpPr>
        <p:grpSpPr>
          <a:xfrm>
            <a:off x="0" y="0"/>
            <a:ext cx="6116766" cy="10287000"/>
            <a:chOff x="0" y="0"/>
            <a:chExt cx="1802152" cy="3030808"/>
          </a:xfrm>
        </p:grpSpPr>
        <p:sp>
          <p:nvSpPr>
            <p:cNvPr id="4" name="Freeform 4"/>
            <p:cNvSpPr/>
            <p:nvPr/>
          </p:nvSpPr>
          <p:spPr>
            <a:xfrm>
              <a:off x="0" y="0"/>
              <a:ext cx="1802152" cy="3030808"/>
            </a:xfrm>
            <a:custGeom>
              <a:avLst/>
              <a:gdLst/>
              <a:ahLst/>
              <a:cxnLst/>
              <a:rect l="l" t="t" r="r" b="b"/>
              <a:pathLst>
                <a:path w="1802152" h="3030808">
                  <a:moveTo>
                    <a:pt x="0" y="0"/>
                  </a:moveTo>
                  <a:lnTo>
                    <a:pt x="1802152" y="0"/>
                  </a:lnTo>
                  <a:lnTo>
                    <a:pt x="1802152" y="3030808"/>
                  </a:lnTo>
                  <a:lnTo>
                    <a:pt x="0" y="3030808"/>
                  </a:lnTo>
                  <a:close/>
                </a:path>
              </a:pathLst>
            </a:custGeom>
            <a:solidFill>
              <a:srgbClr val="373737"/>
            </a:solidFill>
          </p:spPr>
        </p:sp>
      </p:grpSp>
      <p:sp>
        <p:nvSpPr>
          <p:cNvPr id="5" name="AutoShape 5"/>
          <p:cNvSpPr/>
          <p:nvPr/>
        </p:nvSpPr>
        <p:spPr>
          <a:xfrm>
            <a:off x="-1228560" y="9448318"/>
            <a:ext cx="3200793" cy="0"/>
          </a:xfrm>
          <a:prstGeom prst="line">
            <a:avLst/>
          </a:prstGeom>
          <a:ln w="19050" cap="flat">
            <a:solidFill>
              <a:srgbClr val="FFFFFF"/>
            </a:solidFill>
            <a:prstDash val="solid"/>
            <a:headEnd type="none" w="sm" len="sm"/>
            <a:tailEnd type="none" w="sm" len="sm"/>
          </a:ln>
        </p:spPr>
      </p:sp>
      <p:grpSp>
        <p:nvGrpSpPr>
          <p:cNvPr id="6" name="Group 6"/>
          <p:cNvGrpSpPr/>
          <p:nvPr/>
        </p:nvGrpSpPr>
        <p:grpSpPr>
          <a:xfrm rot="5400000">
            <a:off x="16611273" y="7832433"/>
            <a:ext cx="976098" cy="4632049"/>
            <a:chOff x="0" y="0"/>
            <a:chExt cx="2354580" cy="11173601"/>
          </a:xfrm>
        </p:grpSpPr>
        <p:sp>
          <p:nvSpPr>
            <p:cNvPr id="7" name="Freeform 7"/>
            <p:cNvSpPr/>
            <p:nvPr/>
          </p:nvSpPr>
          <p:spPr>
            <a:xfrm>
              <a:off x="0" y="0"/>
              <a:ext cx="2353310" cy="11173601"/>
            </a:xfrm>
            <a:custGeom>
              <a:avLst/>
              <a:gdLst/>
              <a:ahLst/>
              <a:cxnLst/>
              <a:rect l="l" t="t" r="r" b="b"/>
              <a:pathLst>
                <a:path w="2353310" h="11173601">
                  <a:moveTo>
                    <a:pt x="784860" y="11106290"/>
                  </a:moveTo>
                  <a:cubicBezTo>
                    <a:pt x="905510" y="11146930"/>
                    <a:pt x="1042670" y="11173601"/>
                    <a:pt x="1177290" y="11173601"/>
                  </a:cubicBezTo>
                  <a:cubicBezTo>
                    <a:pt x="1311910" y="11173601"/>
                    <a:pt x="1441450" y="11150740"/>
                    <a:pt x="1560830" y="11110101"/>
                  </a:cubicBezTo>
                  <a:cubicBezTo>
                    <a:pt x="1563370" y="11108830"/>
                    <a:pt x="1565910" y="11108830"/>
                    <a:pt x="1568450" y="11107561"/>
                  </a:cubicBezTo>
                  <a:cubicBezTo>
                    <a:pt x="2016760" y="10945001"/>
                    <a:pt x="2346960" y="10515741"/>
                    <a:pt x="2353310" y="9988538"/>
                  </a:cubicBezTo>
                  <a:lnTo>
                    <a:pt x="2353310" y="0"/>
                  </a:lnTo>
                  <a:lnTo>
                    <a:pt x="0" y="0"/>
                  </a:lnTo>
                  <a:lnTo>
                    <a:pt x="0" y="9980880"/>
                  </a:lnTo>
                  <a:cubicBezTo>
                    <a:pt x="6350" y="10518280"/>
                    <a:pt x="331470" y="10947540"/>
                    <a:pt x="784860" y="11106290"/>
                  </a:cubicBezTo>
                  <a:close/>
                </a:path>
              </a:pathLst>
            </a:custGeom>
            <a:solidFill>
              <a:srgbClr val="A6A6A6"/>
            </a:solidFill>
          </p:spPr>
        </p:sp>
      </p:grpSp>
      <p:pic>
        <p:nvPicPr>
          <p:cNvPr id="8" name="Picture 8"/>
          <p:cNvPicPr>
            <a:picLocks noChangeAspect="1"/>
          </p:cNvPicPr>
          <p:nvPr/>
        </p:nvPicPr>
        <p:blipFill>
          <a:blip r:embed="rId4"/>
          <a:srcRect l="11462" r="11362"/>
          <a:stretch>
            <a:fillRect/>
          </a:stretch>
        </p:blipFill>
        <p:spPr>
          <a:xfrm>
            <a:off x="1028700" y="1270771"/>
            <a:ext cx="6750154" cy="7745459"/>
          </a:xfrm>
          <a:prstGeom prst="rect">
            <a:avLst/>
          </a:prstGeom>
        </p:spPr>
      </p:pic>
      <p:sp>
        <p:nvSpPr>
          <p:cNvPr id="9" name="TextBox 9"/>
          <p:cNvSpPr txBox="1"/>
          <p:nvPr/>
        </p:nvSpPr>
        <p:spPr>
          <a:xfrm>
            <a:off x="8259079" y="2827095"/>
            <a:ext cx="9711855" cy="5033645"/>
          </a:xfrm>
          <a:prstGeom prst="rect">
            <a:avLst/>
          </a:prstGeom>
        </p:spPr>
        <p:txBody>
          <a:bodyPr lIns="0" tIns="0" rIns="0" bIns="0" rtlCol="0" anchor="t">
            <a:spAutoFit/>
          </a:bodyPr>
          <a:lstStyle/>
          <a:p>
            <a:pPr algn="just">
              <a:lnSpc>
                <a:spcPts val="4480"/>
              </a:lnSpc>
            </a:pPr>
            <a:r>
              <a:rPr lang="en-US" sz="3200" dirty="0">
                <a:solidFill>
                  <a:srgbClr val="252525"/>
                </a:solidFill>
                <a:latin typeface="Clear Sans Regular"/>
              </a:rPr>
              <a:t>If you run the </a:t>
            </a:r>
            <a:r>
              <a:rPr lang="en-US" sz="3200" dirty="0" err="1">
                <a:solidFill>
                  <a:srgbClr val="252525"/>
                </a:solidFill>
                <a:latin typeface="Clear Sans Regular"/>
              </a:rPr>
              <a:t>conditional_expected_average_profit</a:t>
            </a:r>
            <a:r>
              <a:rPr lang="en-US" sz="3200" dirty="0">
                <a:solidFill>
                  <a:srgbClr val="252525"/>
                </a:solidFill>
                <a:latin typeface="Clear Sans Regular"/>
              </a:rPr>
              <a:t>() function on the fitted </a:t>
            </a:r>
            <a:r>
              <a:rPr lang="en-US" sz="3200" dirty="0" err="1">
                <a:solidFill>
                  <a:srgbClr val="252525"/>
                </a:solidFill>
                <a:latin typeface="Clear Sans Regular"/>
              </a:rPr>
              <a:t>ggf</a:t>
            </a:r>
            <a:r>
              <a:rPr lang="en-US" sz="3200" dirty="0">
                <a:solidFill>
                  <a:srgbClr val="252525"/>
                </a:solidFill>
                <a:latin typeface="Clear Sans Regular"/>
              </a:rPr>
              <a:t> model you get back the predicted average order value for each customer. If you have customer-level profit data, you can also fit the model using this data instead of their revenue, providing it’s the mean and is consistently calculated.</a:t>
            </a:r>
          </a:p>
          <a:p>
            <a:pPr algn="just">
              <a:lnSpc>
                <a:spcPts val="4480"/>
              </a:lnSpc>
            </a:pPr>
            <a:endParaRPr lang="en-US" sz="3200" dirty="0">
              <a:solidFill>
                <a:srgbClr val="252525"/>
              </a:solidFill>
              <a:latin typeface="Clear Sans Regular"/>
            </a:endParaRPr>
          </a:p>
          <a:p>
            <a:pPr algn="just">
              <a:lnSpc>
                <a:spcPts val="4480"/>
              </a:lnSpc>
            </a:pPr>
            <a:endParaRPr lang="en-US" sz="3200" dirty="0">
              <a:solidFill>
                <a:srgbClr val="252525"/>
              </a:solidFill>
              <a:latin typeface="Clear Sans Regular"/>
            </a:endParaRPr>
          </a:p>
        </p:txBody>
      </p:sp>
      <p:sp>
        <p:nvSpPr>
          <p:cNvPr id="10" name="TextBox 10"/>
          <p:cNvSpPr txBox="1"/>
          <p:nvPr/>
        </p:nvSpPr>
        <p:spPr>
          <a:xfrm>
            <a:off x="2338330" y="9179078"/>
            <a:ext cx="6706344" cy="462691"/>
          </a:xfrm>
          <a:prstGeom prst="rect">
            <a:avLst/>
          </a:prstGeom>
        </p:spPr>
        <p:txBody>
          <a:bodyPr lIns="0" tIns="0" rIns="0" bIns="0" rtlCol="0" anchor="t">
            <a:spAutoFit/>
          </a:bodyPr>
          <a:lstStyle/>
          <a:p>
            <a:pPr algn="ctr">
              <a:lnSpc>
                <a:spcPts val="3919"/>
              </a:lnSpc>
            </a:pPr>
            <a:r>
              <a:rPr lang="en-US" sz="2799" i="1" dirty="0">
                <a:solidFill>
                  <a:srgbClr val="A6A6A6"/>
                </a:solidFill>
                <a:latin typeface="Clear Sans Regular" panose="020B0604020202020204" charset="0"/>
                <a:cs typeface="Clear Sans Regular" panose="020B0604020202020204" charset="0"/>
              </a:rPr>
              <a:t>Top 10 customers that bring most values</a:t>
            </a:r>
          </a:p>
        </p:txBody>
      </p:sp>
      <p:sp>
        <p:nvSpPr>
          <p:cNvPr id="11" name="TextBox 11"/>
          <p:cNvSpPr txBox="1"/>
          <p:nvPr/>
        </p:nvSpPr>
        <p:spPr>
          <a:xfrm>
            <a:off x="630974" y="75565"/>
            <a:ext cx="10121057" cy="1811020"/>
          </a:xfrm>
          <a:prstGeom prst="rect">
            <a:avLst/>
          </a:prstGeom>
        </p:spPr>
        <p:txBody>
          <a:bodyPr lIns="0" tIns="0" rIns="0" bIns="0" rtlCol="0" anchor="t">
            <a:spAutoFit/>
          </a:bodyPr>
          <a:lstStyle/>
          <a:p>
            <a:pPr algn="ctr">
              <a:lnSpc>
                <a:spcPts val="7279"/>
              </a:lnSpc>
            </a:pPr>
            <a:r>
              <a:rPr lang="en-US" sz="5199" b="1" dirty="0" err="1">
                <a:solidFill>
                  <a:srgbClr val="A6A6A6"/>
                </a:solidFill>
                <a:latin typeface="Clear Sans Regular" panose="020B0604020202020204" charset="0"/>
                <a:cs typeface="Clear Sans Regular" panose="020B0604020202020204" charset="0"/>
              </a:rPr>
              <a:t>III.Fit</a:t>
            </a:r>
            <a:r>
              <a:rPr lang="en-US" sz="5199" b="1" dirty="0">
                <a:solidFill>
                  <a:srgbClr val="A6A6A6"/>
                </a:solidFill>
                <a:latin typeface="Clear Sans Regular" panose="020B0604020202020204" charset="0"/>
                <a:cs typeface="Clear Sans Regular" panose="020B0604020202020204" charset="0"/>
              </a:rPr>
              <a:t> the Gamma-Gamma model</a:t>
            </a:r>
          </a:p>
          <a:p>
            <a:pPr algn="ctr">
              <a:lnSpc>
                <a:spcPts val="7279"/>
              </a:lnSpc>
            </a:pPr>
            <a:endParaRPr lang="en-US" sz="5199" dirty="0">
              <a:solidFill>
                <a:srgbClr val="A6A6A6"/>
              </a:solidFill>
              <a:latin typeface="Clear Sans Bold"/>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68496" y="-590219"/>
            <a:ext cx="1239009" cy="1180437"/>
          </a:xfrm>
          <a:prstGeom prst="rect">
            <a:avLst/>
          </a:prstGeom>
        </p:spPr>
      </p:pic>
      <p:grpSp>
        <p:nvGrpSpPr>
          <p:cNvPr id="3" name="Group 3"/>
          <p:cNvGrpSpPr/>
          <p:nvPr/>
        </p:nvGrpSpPr>
        <p:grpSpPr>
          <a:xfrm>
            <a:off x="0" y="0"/>
            <a:ext cx="6116766" cy="10287000"/>
            <a:chOff x="0" y="0"/>
            <a:chExt cx="1802152" cy="3030808"/>
          </a:xfrm>
        </p:grpSpPr>
        <p:sp>
          <p:nvSpPr>
            <p:cNvPr id="4" name="Freeform 4"/>
            <p:cNvSpPr/>
            <p:nvPr/>
          </p:nvSpPr>
          <p:spPr>
            <a:xfrm>
              <a:off x="0" y="0"/>
              <a:ext cx="1802152" cy="3030808"/>
            </a:xfrm>
            <a:custGeom>
              <a:avLst/>
              <a:gdLst/>
              <a:ahLst/>
              <a:cxnLst/>
              <a:rect l="l" t="t" r="r" b="b"/>
              <a:pathLst>
                <a:path w="1802152" h="3030808">
                  <a:moveTo>
                    <a:pt x="0" y="0"/>
                  </a:moveTo>
                  <a:lnTo>
                    <a:pt x="1802152" y="0"/>
                  </a:lnTo>
                  <a:lnTo>
                    <a:pt x="1802152" y="3030808"/>
                  </a:lnTo>
                  <a:lnTo>
                    <a:pt x="0" y="3030808"/>
                  </a:lnTo>
                  <a:close/>
                </a:path>
              </a:pathLst>
            </a:custGeom>
            <a:solidFill>
              <a:srgbClr val="373737"/>
            </a:solidFill>
          </p:spPr>
        </p:sp>
      </p:grpSp>
      <p:sp>
        <p:nvSpPr>
          <p:cNvPr id="5" name="AutoShape 5"/>
          <p:cNvSpPr/>
          <p:nvPr/>
        </p:nvSpPr>
        <p:spPr>
          <a:xfrm>
            <a:off x="-770575" y="9448318"/>
            <a:ext cx="3200793" cy="0"/>
          </a:xfrm>
          <a:prstGeom prst="line">
            <a:avLst/>
          </a:prstGeom>
          <a:ln w="19050" cap="flat">
            <a:solidFill>
              <a:srgbClr val="FFFFFF"/>
            </a:solidFill>
            <a:prstDash val="solid"/>
            <a:headEnd type="none" w="sm" len="sm"/>
            <a:tailEnd type="none" w="sm" len="sm"/>
          </a:ln>
        </p:spPr>
      </p:sp>
      <p:grpSp>
        <p:nvGrpSpPr>
          <p:cNvPr id="6" name="Group 6"/>
          <p:cNvGrpSpPr/>
          <p:nvPr/>
        </p:nvGrpSpPr>
        <p:grpSpPr>
          <a:xfrm rot="5400000">
            <a:off x="16611273" y="7832433"/>
            <a:ext cx="976098" cy="4632049"/>
            <a:chOff x="0" y="0"/>
            <a:chExt cx="2354580" cy="11173601"/>
          </a:xfrm>
        </p:grpSpPr>
        <p:sp>
          <p:nvSpPr>
            <p:cNvPr id="7" name="Freeform 7"/>
            <p:cNvSpPr/>
            <p:nvPr/>
          </p:nvSpPr>
          <p:spPr>
            <a:xfrm>
              <a:off x="0" y="0"/>
              <a:ext cx="2353310" cy="11173601"/>
            </a:xfrm>
            <a:custGeom>
              <a:avLst/>
              <a:gdLst/>
              <a:ahLst/>
              <a:cxnLst/>
              <a:rect l="l" t="t" r="r" b="b"/>
              <a:pathLst>
                <a:path w="2353310" h="11173601">
                  <a:moveTo>
                    <a:pt x="784860" y="11106290"/>
                  </a:moveTo>
                  <a:cubicBezTo>
                    <a:pt x="905510" y="11146930"/>
                    <a:pt x="1042670" y="11173601"/>
                    <a:pt x="1177290" y="11173601"/>
                  </a:cubicBezTo>
                  <a:cubicBezTo>
                    <a:pt x="1311910" y="11173601"/>
                    <a:pt x="1441450" y="11150740"/>
                    <a:pt x="1560830" y="11110101"/>
                  </a:cubicBezTo>
                  <a:cubicBezTo>
                    <a:pt x="1563370" y="11108830"/>
                    <a:pt x="1565910" y="11108830"/>
                    <a:pt x="1568450" y="11107561"/>
                  </a:cubicBezTo>
                  <a:cubicBezTo>
                    <a:pt x="2016760" y="10945001"/>
                    <a:pt x="2346960" y="10515741"/>
                    <a:pt x="2353310" y="9988538"/>
                  </a:cubicBezTo>
                  <a:lnTo>
                    <a:pt x="2353310" y="0"/>
                  </a:lnTo>
                  <a:lnTo>
                    <a:pt x="0" y="0"/>
                  </a:lnTo>
                  <a:lnTo>
                    <a:pt x="0" y="9980880"/>
                  </a:lnTo>
                  <a:cubicBezTo>
                    <a:pt x="6350" y="10518280"/>
                    <a:pt x="331470" y="10947540"/>
                    <a:pt x="784860" y="11106290"/>
                  </a:cubicBezTo>
                  <a:close/>
                </a:path>
              </a:pathLst>
            </a:custGeom>
            <a:solidFill>
              <a:srgbClr val="A6A6A6"/>
            </a:solidFill>
          </p:spPr>
        </p:sp>
      </p:grpSp>
      <p:pic>
        <p:nvPicPr>
          <p:cNvPr id="8" name="Picture 8"/>
          <p:cNvPicPr>
            <a:picLocks noChangeAspect="1"/>
          </p:cNvPicPr>
          <p:nvPr/>
        </p:nvPicPr>
        <p:blipFill>
          <a:blip r:embed="rId4"/>
          <a:srcRect l="11207" r="13180"/>
          <a:stretch>
            <a:fillRect/>
          </a:stretch>
        </p:blipFill>
        <p:spPr>
          <a:xfrm>
            <a:off x="1028700" y="1270771"/>
            <a:ext cx="6750154" cy="7745459"/>
          </a:xfrm>
          <a:prstGeom prst="rect">
            <a:avLst/>
          </a:prstGeom>
        </p:spPr>
      </p:pic>
      <p:sp>
        <p:nvSpPr>
          <p:cNvPr id="9" name="TextBox 9"/>
          <p:cNvSpPr txBox="1"/>
          <p:nvPr/>
        </p:nvSpPr>
        <p:spPr>
          <a:xfrm>
            <a:off x="8241464" y="2827095"/>
            <a:ext cx="9588551" cy="5595620"/>
          </a:xfrm>
          <a:prstGeom prst="rect">
            <a:avLst/>
          </a:prstGeom>
        </p:spPr>
        <p:txBody>
          <a:bodyPr lIns="0" tIns="0" rIns="0" bIns="0" rtlCol="0" anchor="t">
            <a:spAutoFit/>
          </a:bodyPr>
          <a:lstStyle/>
          <a:p>
            <a:pPr algn="ctr">
              <a:lnSpc>
                <a:spcPts val="4480"/>
              </a:lnSpc>
            </a:pPr>
            <a:r>
              <a:rPr lang="en-US" sz="3200" dirty="0">
                <a:solidFill>
                  <a:srgbClr val="252525"/>
                </a:solidFill>
                <a:latin typeface="Clear Sans Regular"/>
              </a:rPr>
              <a:t> Now we’ll take the Series returned by the above function and assign it to a </a:t>
            </a:r>
            <a:r>
              <a:rPr lang="en-US" sz="3200" dirty="0" err="1">
                <a:solidFill>
                  <a:srgbClr val="252525"/>
                </a:solidFill>
                <a:latin typeface="Clear Sans Regular"/>
              </a:rPr>
              <a:t>dataframe</a:t>
            </a:r>
            <a:r>
              <a:rPr lang="en-US" sz="3200" dirty="0">
                <a:solidFill>
                  <a:srgbClr val="252525"/>
                </a:solidFill>
                <a:latin typeface="Clear Sans Regular"/>
              </a:rPr>
              <a:t>, placing the predicted AOV value in its own column and leaving the </a:t>
            </a:r>
            <a:r>
              <a:rPr lang="en-US" sz="3200" dirty="0" err="1">
                <a:solidFill>
                  <a:srgbClr val="252525"/>
                </a:solidFill>
                <a:latin typeface="Clear Sans Regular"/>
              </a:rPr>
              <a:t>customer_id</a:t>
            </a:r>
            <a:r>
              <a:rPr lang="en-US" sz="3200" dirty="0">
                <a:solidFill>
                  <a:srgbClr val="252525"/>
                </a:solidFill>
                <a:latin typeface="Clear Sans Regular"/>
              </a:rPr>
              <a:t> value in the index. If you sort the </a:t>
            </a:r>
            <a:r>
              <a:rPr lang="en-US" sz="3200" dirty="0" err="1">
                <a:solidFill>
                  <a:srgbClr val="252525"/>
                </a:solidFill>
                <a:latin typeface="Clear Sans Regular"/>
              </a:rPr>
              <a:t>aov</a:t>
            </a:r>
            <a:r>
              <a:rPr lang="en-US" sz="3200" dirty="0">
                <a:solidFill>
                  <a:srgbClr val="252525"/>
                </a:solidFill>
                <a:latin typeface="Clear Sans Regular"/>
              </a:rPr>
              <a:t> column in descending order and reassign the sorted data back to the </a:t>
            </a:r>
            <a:r>
              <a:rPr lang="en-US" sz="3200" dirty="0" err="1">
                <a:solidFill>
                  <a:srgbClr val="252525"/>
                </a:solidFill>
                <a:latin typeface="Clear Sans Regular"/>
              </a:rPr>
              <a:t>dataframe</a:t>
            </a:r>
            <a:r>
              <a:rPr lang="en-US" sz="3200" dirty="0">
                <a:solidFill>
                  <a:srgbClr val="252525"/>
                </a:solidFill>
                <a:latin typeface="Clear Sans Regular"/>
              </a:rPr>
              <a:t>, you can then look at the top and bottom of your customer list.</a:t>
            </a:r>
          </a:p>
          <a:p>
            <a:pPr algn="ctr">
              <a:lnSpc>
                <a:spcPts val="4480"/>
              </a:lnSpc>
            </a:pPr>
            <a:endParaRPr lang="en-US" sz="3200" dirty="0">
              <a:solidFill>
                <a:srgbClr val="252525"/>
              </a:solidFill>
              <a:latin typeface="Clear Sans Regular"/>
            </a:endParaRPr>
          </a:p>
          <a:p>
            <a:pPr algn="ctr">
              <a:lnSpc>
                <a:spcPts val="4480"/>
              </a:lnSpc>
            </a:pPr>
            <a:endParaRPr lang="en-US" sz="3200" dirty="0">
              <a:solidFill>
                <a:srgbClr val="252525"/>
              </a:solidFill>
              <a:latin typeface="Clear Sans Regular"/>
            </a:endParaRPr>
          </a:p>
          <a:p>
            <a:pPr algn="ctr">
              <a:lnSpc>
                <a:spcPts val="4480"/>
              </a:lnSpc>
            </a:pPr>
            <a:endParaRPr lang="en-US" sz="3200" dirty="0">
              <a:solidFill>
                <a:srgbClr val="252525"/>
              </a:solidFill>
              <a:latin typeface="Clear Sans Regular"/>
            </a:endParaRPr>
          </a:p>
        </p:txBody>
      </p:sp>
      <p:sp>
        <p:nvSpPr>
          <p:cNvPr id="10" name="TextBox 10"/>
          <p:cNvSpPr txBox="1"/>
          <p:nvPr/>
        </p:nvSpPr>
        <p:spPr>
          <a:xfrm>
            <a:off x="2871666" y="9179078"/>
            <a:ext cx="3064222" cy="462691"/>
          </a:xfrm>
          <a:prstGeom prst="rect">
            <a:avLst/>
          </a:prstGeom>
        </p:spPr>
        <p:txBody>
          <a:bodyPr lIns="0" tIns="0" rIns="0" bIns="0" rtlCol="0" anchor="t">
            <a:spAutoFit/>
          </a:bodyPr>
          <a:lstStyle/>
          <a:p>
            <a:pPr algn="ctr">
              <a:lnSpc>
                <a:spcPts val="3919"/>
              </a:lnSpc>
            </a:pPr>
            <a:r>
              <a:rPr lang="en-US" sz="2799" i="1" dirty="0">
                <a:solidFill>
                  <a:srgbClr val="A6A6A6"/>
                </a:solidFill>
                <a:latin typeface="Clear Sans Regular" panose="020B0604020202020204" charset="0"/>
                <a:cs typeface="Clear Sans Regular" panose="020B0604020202020204" charset="0"/>
              </a:rPr>
              <a:t>The top </a:t>
            </a:r>
            <a:r>
              <a:rPr lang="en-US" sz="2799" i="1" dirty="0" err="1">
                <a:solidFill>
                  <a:srgbClr val="A6A6A6"/>
                </a:solidFill>
                <a:latin typeface="Clear Sans Regular" panose="020B0604020202020204" charset="0"/>
                <a:cs typeface="Clear Sans Regular" panose="020B0604020202020204" charset="0"/>
              </a:rPr>
              <a:t>aov</a:t>
            </a:r>
            <a:r>
              <a:rPr lang="en-US" sz="2799" i="1" dirty="0">
                <a:solidFill>
                  <a:srgbClr val="A6A6A6"/>
                </a:solidFill>
                <a:latin typeface="Clear Sans Regular" panose="020B0604020202020204" charset="0"/>
                <a:cs typeface="Clear Sans Regular" panose="020B0604020202020204" charset="0"/>
              </a:rPr>
              <a:t> values</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68496" y="-590219"/>
            <a:ext cx="1239009" cy="1180437"/>
          </a:xfrm>
          <a:prstGeom prst="rect">
            <a:avLst/>
          </a:prstGeom>
        </p:spPr>
      </p:pic>
      <p:grpSp>
        <p:nvGrpSpPr>
          <p:cNvPr id="3" name="Group 3"/>
          <p:cNvGrpSpPr/>
          <p:nvPr/>
        </p:nvGrpSpPr>
        <p:grpSpPr>
          <a:xfrm>
            <a:off x="17456252" y="0"/>
            <a:ext cx="6116766" cy="10287000"/>
            <a:chOff x="0" y="0"/>
            <a:chExt cx="1802152" cy="3030808"/>
          </a:xfrm>
        </p:grpSpPr>
        <p:sp>
          <p:nvSpPr>
            <p:cNvPr id="4" name="Freeform 4"/>
            <p:cNvSpPr/>
            <p:nvPr/>
          </p:nvSpPr>
          <p:spPr>
            <a:xfrm>
              <a:off x="0" y="0"/>
              <a:ext cx="1802152" cy="3030808"/>
            </a:xfrm>
            <a:custGeom>
              <a:avLst/>
              <a:gdLst/>
              <a:ahLst/>
              <a:cxnLst/>
              <a:rect l="l" t="t" r="r" b="b"/>
              <a:pathLst>
                <a:path w="1802152" h="3030808">
                  <a:moveTo>
                    <a:pt x="0" y="0"/>
                  </a:moveTo>
                  <a:lnTo>
                    <a:pt x="1802152" y="0"/>
                  </a:lnTo>
                  <a:lnTo>
                    <a:pt x="1802152" y="3030808"/>
                  </a:lnTo>
                  <a:lnTo>
                    <a:pt x="0" y="3030808"/>
                  </a:lnTo>
                  <a:close/>
                </a:path>
              </a:pathLst>
            </a:custGeom>
            <a:solidFill>
              <a:srgbClr val="373737"/>
            </a:solidFill>
          </p:spPr>
        </p:sp>
      </p:grpSp>
      <p:sp>
        <p:nvSpPr>
          <p:cNvPr id="5" name="AutoShape 5"/>
          <p:cNvSpPr/>
          <p:nvPr/>
        </p:nvSpPr>
        <p:spPr>
          <a:xfrm>
            <a:off x="-770575" y="9448318"/>
            <a:ext cx="3200793" cy="0"/>
          </a:xfrm>
          <a:prstGeom prst="line">
            <a:avLst/>
          </a:prstGeom>
          <a:ln w="19050" cap="flat">
            <a:solidFill>
              <a:srgbClr val="FFFFFF"/>
            </a:solidFill>
            <a:prstDash val="solid"/>
            <a:headEnd type="none" w="sm" len="sm"/>
            <a:tailEnd type="none" w="sm" len="sm"/>
          </a:ln>
        </p:spPr>
      </p:sp>
      <p:pic>
        <p:nvPicPr>
          <p:cNvPr id="6" name="Picture 6"/>
          <p:cNvPicPr>
            <a:picLocks noChangeAspect="1"/>
          </p:cNvPicPr>
          <p:nvPr/>
        </p:nvPicPr>
        <p:blipFill>
          <a:blip r:embed="rId4"/>
          <a:srcRect l="1371" r="1371"/>
          <a:stretch>
            <a:fillRect/>
          </a:stretch>
        </p:blipFill>
        <p:spPr>
          <a:xfrm>
            <a:off x="3317251" y="1932323"/>
            <a:ext cx="11048458" cy="7241658"/>
          </a:xfrm>
          <a:prstGeom prst="rect">
            <a:avLst/>
          </a:prstGeom>
        </p:spPr>
      </p:pic>
      <p:sp>
        <p:nvSpPr>
          <p:cNvPr id="7" name="TextBox 7"/>
          <p:cNvSpPr txBox="1"/>
          <p:nvPr/>
        </p:nvSpPr>
        <p:spPr>
          <a:xfrm>
            <a:off x="8305800" y="9173981"/>
            <a:ext cx="2518023" cy="824865"/>
          </a:xfrm>
          <a:prstGeom prst="rect">
            <a:avLst/>
          </a:prstGeom>
        </p:spPr>
        <p:txBody>
          <a:bodyPr lIns="0" tIns="0" rIns="0" bIns="0" rtlCol="0" anchor="t">
            <a:spAutoFit/>
          </a:bodyPr>
          <a:lstStyle/>
          <a:p>
            <a:pPr algn="ctr">
              <a:lnSpc>
                <a:spcPts val="3359"/>
              </a:lnSpc>
            </a:pPr>
            <a:r>
              <a:rPr lang="en-US" sz="2400" dirty="0">
                <a:solidFill>
                  <a:srgbClr val="000000"/>
                </a:solidFill>
                <a:latin typeface="Clear Sans Regular Italics"/>
              </a:rPr>
              <a:t>Plot for </a:t>
            </a:r>
            <a:r>
              <a:rPr lang="en-US" sz="2400" dirty="0" err="1">
                <a:solidFill>
                  <a:srgbClr val="000000"/>
                </a:solidFill>
                <a:latin typeface="Clear Sans Regular Italics"/>
              </a:rPr>
              <a:t>aov</a:t>
            </a:r>
            <a:r>
              <a:rPr lang="en-US" sz="2400" dirty="0">
                <a:solidFill>
                  <a:srgbClr val="000000"/>
                </a:solidFill>
                <a:latin typeface="Clear Sans Regular Italics"/>
              </a:rPr>
              <a:t> scores</a:t>
            </a:r>
          </a:p>
          <a:p>
            <a:pPr algn="ctr">
              <a:lnSpc>
                <a:spcPts val="3359"/>
              </a:lnSpc>
            </a:pPr>
            <a:endParaRPr lang="en-US" sz="2400" dirty="0">
              <a:solidFill>
                <a:srgbClr val="000000"/>
              </a:solidFill>
              <a:latin typeface="Clear Sans Regular Italics"/>
            </a:endParaRPr>
          </a:p>
        </p:txBody>
      </p:sp>
      <p:grpSp>
        <p:nvGrpSpPr>
          <p:cNvPr id="8" name="Group 8"/>
          <p:cNvGrpSpPr/>
          <p:nvPr/>
        </p:nvGrpSpPr>
        <p:grpSpPr>
          <a:xfrm>
            <a:off x="616604" y="288154"/>
            <a:ext cx="13962323" cy="1178305"/>
            <a:chOff x="-284291" y="-28575"/>
            <a:chExt cx="18616430" cy="1571073"/>
          </a:xfrm>
        </p:grpSpPr>
        <p:sp>
          <p:nvSpPr>
            <p:cNvPr id="9" name="TextBox 9"/>
            <p:cNvSpPr txBox="1"/>
            <p:nvPr/>
          </p:nvSpPr>
          <p:spPr>
            <a:xfrm>
              <a:off x="-284291" y="-28575"/>
              <a:ext cx="18332139" cy="1571073"/>
            </a:xfrm>
            <a:prstGeom prst="rect">
              <a:avLst/>
            </a:prstGeom>
          </p:spPr>
          <p:txBody>
            <a:bodyPr lIns="0" tIns="0" rIns="0" bIns="0" rtlCol="0" anchor="t">
              <a:spAutoFit/>
            </a:bodyPr>
            <a:lstStyle/>
            <a:p>
              <a:pPr algn="l">
                <a:lnSpc>
                  <a:spcPts val="9033"/>
                </a:lnSpc>
              </a:pPr>
              <a:r>
                <a:rPr lang="en-US" sz="7855" dirty="0">
                  <a:solidFill>
                    <a:srgbClr val="000000"/>
                  </a:solidFill>
                  <a:latin typeface="Palatino Linotype" panose="02040502050505030304" pitchFamily="18" charset="0"/>
                </a:rPr>
                <a:t>Here’s a plot of their AOVs</a:t>
              </a:r>
            </a:p>
          </p:txBody>
        </p:sp>
        <p:sp>
          <p:nvSpPr>
            <p:cNvPr id="10" name="TextBox 10"/>
            <p:cNvSpPr txBox="1"/>
            <p:nvPr/>
          </p:nvSpPr>
          <p:spPr>
            <a:xfrm>
              <a:off x="0" y="-28575"/>
              <a:ext cx="18332139" cy="318787"/>
            </a:xfrm>
            <a:prstGeom prst="rect">
              <a:avLst/>
            </a:prstGeom>
          </p:spPr>
          <p:txBody>
            <a:bodyPr lIns="0" tIns="0" rIns="0" bIns="0" rtlCol="0" anchor="t">
              <a:spAutoFit/>
            </a:bodyPr>
            <a:lstStyle/>
            <a:p>
              <a:pPr algn="l">
                <a:lnSpc>
                  <a:spcPts val="1999"/>
                </a:lnSpc>
              </a:pPr>
              <a:endParaRPr/>
            </a:p>
          </p:txBody>
        </p:sp>
      </p:gr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AutoShape 2"/>
          <p:cNvSpPr/>
          <p:nvPr/>
        </p:nvSpPr>
        <p:spPr>
          <a:xfrm>
            <a:off x="17164050" y="-114300"/>
            <a:ext cx="2247900" cy="10401300"/>
          </a:xfrm>
          <a:prstGeom prst="rect">
            <a:avLst/>
          </a:prstGeom>
          <a:solidFill>
            <a:srgbClr val="D9D9D9"/>
          </a:solidFill>
        </p:spPr>
      </p:sp>
      <p:sp>
        <p:nvSpPr>
          <p:cNvPr id="3" name="AutoShape 3"/>
          <p:cNvSpPr/>
          <p:nvPr/>
        </p:nvSpPr>
        <p:spPr>
          <a:xfrm>
            <a:off x="495300" y="-266700"/>
            <a:ext cx="38100" cy="7467595"/>
          </a:xfrm>
          <a:prstGeom prst="rect">
            <a:avLst/>
          </a:prstGeom>
          <a:solidFill>
            <a:srgbClr val="F4F4F4"/>
          </a:solidFill>
        </p:spPr>
      </p:sp>
      <p:grpSp>
        <p:nvGrpSpPr>
          <p:cNvPr id="4" name="Group 4"/>
          <p:cNvGrpSpPr/>
          <p:nvPr/>
        </p:nvGrpSpPr>
        <p:grpSpPr>
          <a:xfrm rot="5400000">
            <a:off x="16517677" y="71356"/>
            <a:ext cx="1292746" cy="1376638"/>
            <a:chOff x="0" y="0"/>
            <a:chExt cx="1723661" cy="1835518"/>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723661" cy="524123"/>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652935"/>
              <a:ext cx="1723661" cy="524123"/>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311395"/>
              <a:ext cx="1723661" cy="524123"/>
            </a:xfrm>
            <a:prstGeom prst="rect">
              <a:avLst/>
            </a:prstGeom>
          </p:spPr>
        </p:pic>
      </p:grpSp>
      <p:pic>
        <p:nvPicPr>
          <p:cNvPr id="8" name="Picture 8"/>
          <p:cNvPicPr>
            <a:picLocks noChangeAspect="1"/>
          </p:cNvPicPr>
          <p:nvPr/>
        </p:nvPicPr>
        <p:blipFill>
          <a:blip r:embed="rId4"/>
          <a:srcRect l="7185" t="1003" r="10195"/>
          <a:stretch>
            <a:fillRect/>
          </a:stretch>
        </p:blipFill>
        <p:spPr>
          <a:xfrm>
            <a:off x="2193372" y="3467097"/>
            <a:ext cx="13425447" cy="5791203"/>
          </a:xfrm>
          <a:prstGeom prst="rect">
            <a:avLst/>
          </a:prstGeom>
        </p:spPr>
      </p:pic>
      <p:sp>
        <p:nvSpPr>
          <p:cNvPr id="9" name="TextBox 9"/>
          <p:cNvSpPr txBox="1"/>
          <p:nvPr/>
        </p:nvSpPr>
        <p:spPr>
          <a:xfrm>
            <a:off x="682583" y="141605"/>
            <a:ext cx="11109955" cy="887095"/>
          </a:xfrm>
          <a:prstGeom prst="rect">
            <a:avLst/>
          </a:prstGeom>
        </p:spPr>
        <p:txBody>
          <a:bodyPr lIns="0" tIns="0" rIns="0" bIns="0" rtlCol="0" anchor="t">
            <a:spAutoFit/>
          </a:bodyPr>
          <a:lstStyle/>
          <a:p>
            <a:pPr algn="ctr">
              <a:lnSpc>
                <a:spcPts val="7279"/>
              </a:lnSpc>
            </a:pPr>
            <a:r>
              <a:rPr lang="en-US" sz="5199" dirty="0" err="1">
                <a:solidFill>
                  <a:srgbClr val="F4F4F4"/>
                </a:solidFill>
                <a:latin typeface="Clear Sans Bold"/>
              </a:rPr>
              <a:t>IV.Segment</a:t>
            </a:r>
            <a:r>
              <a:rPr lang="en-US" sz="5199" dirty="0">
                <a:solidFill>
                  <a:srgbClr val="F4F4F4"/>
                </a:solidFill>
                <a:latin typeface="Clear Sans Bold"/>
              </a:rPr>
              <a:t> customers by their AOV</a:t>
            </a:r>
          </a:p>
        </p:txBody>
      </p:sp>
      <p:sp>
        <p:nvSpPr>
          <p:cNvPr id="10" name="TextBox 10"/>
          <p:cNvSpPr txBox="1"/>
          <p:nvPr/>
        </p:nvSpPr>
        <p:spPr>
          <a:xfrm>
            <a:off x="9139238" y="4642802"/>
            <a:ext cx="9525" cy="896620"/>
          </a:xfrm>
          <a:prstGeom prst="rect">
            <a:avLst/>
          </a:prstGeom>
        </p:spPr>
        <p:txBody>
          <a:bodyPr lIns="0" tIns="0" rIns="0" bIns="0" rtlCol="0" anchor="t">
            <a:spAutoFit/>
          </a:bodyPr>
          <a:lstStyle/>
          <a:p>
            <a:pPr algn="ctr">
              <a:lnSpc>
                <a:spcPts val="7279"/>
              </a:lnSpc>
            </a:pPr>
            <a:endParaRPr/>
          </a:p>
        </p:txBody>
      </p:sp>
      <p:sp>
        <p:nvSpPr>
          <p:cNvPr id="11" name="TextBox 11"/>
          <p:cNvSpPr txBox="1"/>
          <p:nvPr/>
        </p:nvSpPr>
        <p:spPr>
          <a:xfrm>
            <a:off x="904550" y="1351864"/>
            <a:ext cx="15246133" cy="1705082"/>
          </a:xfrm>
          <a:prstGeom prst="rect">
            <a:avLst/>
          </a:prstGeom>
        </p:spPr>
        <p:txBody>
          <a:bodyPr wrap="square" lIns="0" tIns="0" rIns="0" bIns="0" rtlCol="0" anchor="t">
            <a:spAutoFit/>
          </a:bodyPr>
          <a:lstStyle/>
          <a:p>
            <a:pPr algn="just">
              <a:lnSpc>
                <a:spcPts val="3359"/>
              </a:lnSpc>
            </a:pPr>
            <a:r>
              <a:rPr lang="en-US" sz="2400" dirty="0">
                <a:solidFill>
                  <a:srgbClr val="F4F4F4"/>
                </a:solidFill>
                <a:latin typeface="Noto Sans"/>
              </a:rPr>
              <a:t> </a:t>
            </a:r>
            <a:r>
              <a:rPr lang="en-US" sz="2400" dirty="0">
                <a:solidFill>
                  <a:srgbClr val="F4F4F4"/>
                </a:solidFill>
                <a:latin typeface="Clear Sans Regular" panose="020B0604020202020204" charset="0"/>
                <a:cs typeface="Clear Sans Regular" panose="020B0604020202020204" charset="0"/>
              </a:rPr>
              <a:t>To get an idea of the spread of AOV across customers we can use quantile-based discretization or binning via </a:t>
            </a:r>
            <a:r>
              <a:rPr lang="en-US" sz="2400" dirty="0" err="1">
                <a:solidFill>
                  <a:srgbClr val="F4F4F4"/>
                </a:solidFill>
                <a:latin typeface="Clear Sans Regular" panose="020B0604020202020204" charset="0"/>
                <a:cs typeface="Clear Sans Regular" panose="020B0604020202020204" charset="0"/>
              </a:rPr>
              <a:t>qcut</a:t>
            </a:r>
            <a:r>
              <a:rPr lang="en-US" sz="2400" dirty="0">
                <a:solidFill>
                  <a:srgbClr val="F4F4F4"/>
                </a:solidFill>
                <a:latin typeface="Clear Sans Regular" panose="020B0604020202020204" charset="0"/>
                <a:cs typeface="Clear Sans Regular" panose="020B0604020202020204" charset="0"/>
              </a:rPr>
              <a:t>(). We can take the data frame above and create five bins labeled 1 to 5, reset the index, and then create an aggregation to calculate the summary statistics based on the </a:t>
            </a:r>
            <a:r>
              <a:rPr lang="en-US" sz="2400" dirty="0" err="1">
                <a:solidFill>
                  <a:srgbClr val="F4F4F4"/>
                </a:solidFill>
                <a:latin typeface="Clear Sans Regular" panose="020B0604020202020204" charset="0"/>
                <a:cs typeface="Clear Sans Regular" panose="020B0604020202020204" charset="0"/>
              </a:rPr>
              <a:t>aov_bin</a:t>
            </a:r>
            <a:r>
              <a:rPr lang="en-US" sz="2400" dirty="0">
                <a:solidFill>
                  <a:srgbClr val="F4F4F4"/>
                </a:solidFill>
                <a:latin typeface="Clear Sans Regular" panose="020B0604020202020204" charset="0"/>
                <a:cs typeface="Clear Sans Regular" panose="020B0604020202020204" charset="0"/>
              </a:rPr>
              <a:t>.</a:t>
            </a:r>
          </a:p>
          <a:p>
            <a:pPr algn="just">
              <a:lnSpc>
                <a:spcPts val="3359"/>
              </a:lnSpc>
            </a:pPr>
            <a:endParaRPr lang="en-US" sz="2400" dirty="0">
              <a:solidFill>
                <a:srgbClr val="F4F4F4"/>
              </a:solidFill>
              <a:latin typeface="Arimo"/>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639796" y="8713247"/>
            <a:ext cx="1648204" cy="1570289"/>
          </a:xfrm>
          <a:prstGeom prst="rect">
            <a:avLst/>
          </a:prstGeom>
        </p:spPr>
      </p:pic>
      <p:grpSp>
        <p:nvGrpSpPr>
          <p:cNvPr id="3" name="Group 3"/>
          <p:cNvGrpSpPr/>
          <p:nvPr/>
        </p:nvGrpSpPr>
        <p:grpSpPr>
          <a:xfrm>
            <a:off x="0" y="0"/>
            <a:ext cx="6011077" cy="10287000"/>
            <a:chOff x="0" y="0"/>
            <a:chExt cx="1771014" cy="3030808"/>
          </a:xfrm>
        </p:grpSpPr>
        <p:sp>
          <p:nvSpPr>
            <p:cNvPr id="4" name="Freeform 4"/>
            <p:cNvSpPr/>
            <p:nvPr/>
          </p:nvSpPr>
          <p:spPr>
            <a:xfrm>
              <a:off x="0" y="0"/>
              <a:ext cx="1771014" cy="3030808"/>
            </a:xfrm>
            <a:custGeom>
              <a:avLst/>
              <a:gdLst/>
              <a:ahLst/>
              <a:cxnLst/>
              <a:rect l="l" t="t" r="r" b="b"/>
              <a:pathLst>
                <a:path w="1771014" h="3030808">
                  <a:moveTo>
                    <a:pt x="0" y="0"/>
                  </a:moveTo>
                  <a:lnTo>
                    <a:pt x="1771014" y="0"/>
                  </a:lnTo>
                  <a:lnTo>
                    <a:pt x="1771014" y="3030808"/>
                  </a:lnTo>
                  <a:lnTo>
                    <a:pt x="0" y="3030808"/>
                  </a:lnTo>
                  <a:close/>
                </a:path>
              </a:pathLst>
            </a:custGeom>
            <a:solidFill>
              <a:srgbClr val="373737"/>
            </a:solidFill>
          </p:spPr>
        </p:sp>
      </p:grpSp>
      <p:sp>
        <p:nvSpPr>
          <p:cNvPr id="5" name="AutoShape 5"/>
          <p:cNvSpPr/>
          <p:nvPr/>
        </p:nvSpPr>
        <p:spPr>
          <a:xfrm>
            <a:off x="-1334248" y="9470390"/>
            <a:ext cx="3200793" cy="0"/>
          </a:xfrm>
          <a:prstGeom prst="line">
            <a:avLst/>
          </a:prstGeom>
          <a:ln w="19050" cap="flat">
            <a:solidFill>
              <a:srgbClr val="FFFFFF"/>
            </a:solidFill>
            <a:prstDash val="solid"/>
            <a:headEnd type="none" w="sm" len="sm"/>
            <a:tailEnd type="none" w="sm" len="sm"/>
          </a:ln>
        </p:spPr>
      </p:sp>
      <p:pic>
        <p:nvPicPr>
          <p:cNvPr id="8" name="Picture 8"/>
          <p:cNvPicPr>
            <a:picLocks noChangeAspect="1"/>
          </p:cNvPicPr>
          <p:nvPr/>
        </p:nvPicPr>
        <p:blipFill>
          <a:blip r:embed="rId4"/>
          <a:srcRect l="5740" r="17377"/>
          <a:stretch>
            <a:fillRect/>
          </a:stretch>
        </p:blipFill>
        <p:spPr>
          <a:xfrm>
            <a:off x="1028699" y="2101455"/>
            <a:ext cx="6316625" cy="6890924"/>
          </a:xfrm>
          <a:prstGeom prst="rect">
            <a:avLst/>
          </a:prstGeom>
        </p:spPr>
      </p:pic>
      <p:sp>
        <p:nvSpPr>
          <p:cNvPr id="9" name="TextBox 9"/>
          <p:cNvSpPr txBox="1"/>
          <p:nvPr/>
        </p:nvSpPr>
        <p:spPr>
          <a:xfrm>
            <a:off x="2014023" y="9176998"/>
            <a:ext cx="3863429" cy="462691"/>
          </a:xfrm>
          <a:prstGeom prst="rect">
            <a:avLst/>
          </a:prstGeom>
        </p:spPr>
        <p:txBody>
          <a:bodyPr lIns="0" tIns="0" rIns="0" bIns="0" rtlCol="0" anchor="t">
            <a:spAutoFit/>
          </a:bodyPr>
          <a:lstStyle/>
          <a:p>
            <a:pPr algn="ctr">
              <a:lnSpc>
                <a:spcPts val="3919"/>
              </a:lnSpc>
            </a:pPr>
            <a:r>
              <a:rPr lang="en-US" sz="2799" i="1" dirty="0">
                <a:solidFill>
                  <a:srgbClr val="A6A6A6"/>
                </a:solidFill>
                <a:latin typeface="Clear Sans Regular" panose="020B0604020202020204" charset="0"/>
                <a:cs typeface="Clear Sans Regular" panose="020B0604020202020204" charset="0"/>
              </a:rPr>
              <a:t>5 clusters by </a:t>
            </a:r>
            <a:r>
              <a:rPr lang="en-US" sz="2799" i="1" dirty="0" err="1">
                <a:solidFill>
                  <a:srgbClr val="A6A6A6"/>
                </a:solidFill>
                <a:latin typeface="Clear Sans Regular" panose="020B0604020202020204" charset="0"/>
                <a:cs typeface="Clear Sans Regular" panose="020B0604020202020204" charset="0"/>
              </a:rPr>
              <a:t>aov</a:t>
            </a:r>
            <a:r>
              <a:rPr lang="en-US" sz="2799" i="1" dirty="0">
                <a:solidFill>
                  <a:srgbClr val="A6A6A6"/>
                </a:solidFill>
                <a:latin typeface="Clear Sans Regular" panose="020B0604020202020204" charset="0"/>
                <a:cs typeface="Clear Sans Regular" panose="020B0604020202020204" charset="0"/>
              </a:rPr>
              <a:t> points</a:t>
            </a:r>
          </a:p>
        </p:txBody>
      </p:sp>
      <p:grpSp>
        <p:nvGrpSpPr>
          <p:cNvPr id="10" name="Group 10"/>
          <p:cNvGrpSpPr/>
          <p:nvPr/>
        </p:nvGrpSpPr>
        <p:grpSpPr>
          <a:xfrm>
            <a:off x="6011077" y="-494481"/>
            <a:ext cx="12160588" cy="1963976"/>
            <a:chOff x="1216486" y="-1211199"/>
            <a:chExt cx="16214117" cy="2618635"/>
          </a:xfrm>
        </p:grpSpPr>
        <p:sp>
          <p:nvSpPr>
            <p:cNvPr id="11" name="TextBox 11"/>
            <p:cNvSpPr txBox="1"/>
            <p:nvPr/>
          </p:nvSpPr>
          <p:spPr>
            <a:xfrm>
              <a:off x="1216486" y="228736"/>
              <a:ext cx="16214117" cy="1178700"/>
            </a:xfrm>
            <a:prstGeom prst="rect">
              <a:avLst/>
            </a:prstGeom>
          </p:spPr>
          <p:txBody>
            <a:bodyPr lIns="0" tIns="0" rIns="0" bIns="0" rtlCol="0" anchor="t">
              <a:spAutoFit/>
            </a:bodyPr>
            <a:lstStyle/>
            <a:p>
              <a:pPr algn="ctr">
                <a:lnSpc>
                  <a:spcPts val="6744"/>
                </a:lnSpc>
              </a:pPr>
              <a:r>
                <a:rPr lang="en-US" sz="8125" dirty="0">
                  <a:solidFill>
                    <a:srgbClr val="000000"/>
                  </a:solidFill>
                  <a:latin typeface="Franklin Gothic Medium Cond" panose="020B0606030402020204" pitchFamily="34" charset="0"/>
                </a:rPr>
                <a:t>Applying K-means clustering</a:t>
              </a:r>
            </a:p>
          </p:txBody>
        </p:sp>
        <p:sp>
          <p:nvSpPr>
            <p:cNvPr id="12" name="TextBox 12"/>
            <p:cNvSpPr txBox="1"/>
            <p:nvPr/>
          </p:nvSpPr>
          <p:spPr>
            <a:xfrm>
              <a:off x="4325066" y="-1211199"/>
              <a:ext cx="9213574" cy="271797"/>
            </a:xfrm>
            <a:prstGeom prst="rect">
              <a:avLst/>
            </a:prstGeom>
          </p:spPr>
          <p:txBody>
            <a:bodyPr lIns="0" tIns="0" rIns="0" bIns="0" rtlCol="0" anchor="t">
              <a:spAutoFit/>
            </a:bodyPr>
            <a:lstStyle/>
            <a:p>
              <a:pPr algn="r">
                <a:lnSpc>
                  <a:spcPts val="1589"/>
                </a:lnSpc>
              </a:pPr>
              <a:r>
                <a:rPr lang="en-US" sz="1485" spc="249">
                  <a:solidFill>
                    <a:srgbClr val="000000"/>
                  </a:solidFill>
                  <a:latin typeface="Libre Baskerville"/>
                </a:rPr>
                <a:t>I'M DREAMING OF A</a:t>
              </a:r>
            </a:p>
          </p:txBody>
        </p:sp>
      </p:gr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13405458" y="0"/>
            <a:ext cx="5629945" cy="11380259"/>
          </a:xfrm>
          <a:prstGeom prst="rect">
            <a:avLst/>
          </a:prstGeom>
          <a:solidFill>
            <a:srgbClr val="F1630F"/>
          </a:solidFill>
        </p:spPr>
      </p:sp>
      <p:sp>
        <p:nvSpPr>
          <p:cNvPr id="3" name="AutoShape 3"/>
          <p:cNvSpPr/>
          <p:nvPr/>
        </p:nvSpPr>
        <p:spPr>
          <a:xfrm>
            <a:off x="13120842" y="-546630"/>
            <a:ext cx="569233" cy="11380259"/>
          </a:xfrm>
          <a:prstGeom prst="rect">
            <a:avLst/>
          </a:prstGeom>
          <a:solidFill>
            <a:srgbClr val="252525"/>
          </a:solidFill>
        </p:spPr>
      </p:sp>
      <p:sp>
        <p:nvSpPr>
          <p:cNvPr id="4" name="TextBox 4"/>
          <p:cNvSpPr txBox="1"/>
          <p:nvPr/>
        </p:nvSpPr>
        <p:spPr>
          <a:xfrm>
            <a:off x="371837" y="264908"/>
            <a:ext cx="11366599" cy="887095"/>
          </a:xfrm>
          <a:prstGeom prst="rect">
            <a:avLst/>
          </a:prstGeom>
        </p:spPr>
        <p:txBody>
          <a:bodyPr lIns="0" tIns="0" rIns="0" bIns="0" rtlCol="0" anchor="t">
            <a:spAutoFit/>
          </a:bodyPr>
          <a:lstStyle/>
          <a:p>
            <a:pPr algn="ctr">
              <a:lnSpc>
                <a:spcPts val="7279"/>
              </a:lnSpc>
            </a:pPr>
            <a:r>
              <a:rPr lang="en-US" sz="5199" b="1" dirty="0" err="1">
                <a:solidFill>
                  <a:srgbClr val="000000"/>
                </a:solidFill>
                <a:latin typeface="Clear Sans Regular" panose="020B0604020202020204" charset="0"/>
                <a:cs typeface="Clear Sans Regular" panose="020B0604020202020204" charset="0"/>
              </a:rPr>
              <a:t>V.Predicting</a:t>
            </a:r>
            <a:r>
              <a:rPr lang="en-US" sz="5199" b="1" dirty="0">
                <a:solidFill>
                  <a:srgbClr val="000000"/>
                </a:solidFill>
                <a:latin typeface="Clear Sans Regular" panose="020B0604020202020204" charset="0"/>
                <a:cs typeface="Clear Sans Regular" panose="020B0604020202020204" charset="0"/>
              </a:rPr>
              <a:t> Customer Lifetime Value</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34582" y="4433116"/>
            <a:ext cx="9141753" cy="5717751"/>
          </a:xfrm>
          <a:prstGeom prst="rect">
            <a:avLst/>
          </a:prstGeom>
        </p:spPr>
      </p:pic>
      <p:sp>
        <p:nvSpPr>
          <p:cNvPr id="6" name="TextBox 6"/>
          <p:cNvSpPr txBox="1"/>
          <p:nvPr/>
        </p:nvSpPr>
        <p:spPr>
          <a:xfrm>
            <a:off x="547985" y="1651434"/>
            <a:ext cx="11905422" cy="2957830"/>
          </a:xfrm>
          <a:prstGeom prst="rect">
            <a:avLst/>
          </a:prstGeom>
        </p:spPr>
        <p:txBody>
          <a:bodyPr lIns="0" tIns="0" rIns="0" bIns="0" rtlCol="0" anchor="t">
            <a:spAutoFit/>
          </a:bodyPr>
          <a:lstStyle/>
          <a:p>
            <a:pPr algn="just">
              <a:lnSpc>
                <a:spcPts val="3919"/>
              </a:lnSpc>
            </a:pPr>
            <a:r>
              <a:rPr lang="en-US" sz="2799" dirty="0">
                <a:solidFill>
                  <a:srgbClr val="000000"/>
                </a:solidFill>
                <a:latin typeface="Clear Sans Regular"/>
              </a:rPr>
              <a:t> Finally, we’ll get to the good bit - predicting Customer Lifetime Value. To do this we’ll use both models - the BG/NBD model to predict the number of orders and the Gamma-Gamma model to predict their values. First we’ll re-fit the </a:t>
            </a:r>
            <a:r>
              <a:rPr lang="en-US" sz="2799" dirty="0" err="1">
                <a:solidFill>
                  <a:srgbClr val="000000"/>
                </a:solidFill>
                <a:latin typeface="Clear Sans Regular"/>
              </a:rPr>
              <a:t>BetaGeoFitter</a:t>
            </a:r>
            <a:r>
              <a:rPr lang="en-US" sz="2799" dirty="0">
                <a:solidFill>
                  <a:srgbClr val="000000"/>
                </a:solidFill>
                <a:latin typeface="Clear Sans Regular"/>
              </a:rPr>
              <a:t> BG/NBD model to our dataset for the returning customers, which includes the monetary data.</a:t>
            </a:r>
          </a:p>
          <a:p>
            <a:pPr algn="just">
              <a:lnSpc>
                <a:spcPts val="3919"/>
              </a:lnSpc>
            </a:pPr>
            <a:endParaRPr lang="en-US" sz="2799" dirty="0">
              <a:solidFill>
                <a:srgbClr val="000000"/>
              </a:solidFill>
              <a:latin typeface="Clear Sans Regular"/>
            </a:endParaRPr>
          </a:p>
        </p:txBody>
      </p:sp>
      <p:sp>
        <p:nvSpPr>
          <p:cNvPr id="7" name="TextBox 7"/>
          <p:cNvSpPr txBox="1"/>
          <p:nvPr/>
        </p:nvSpPr>
        <p:spPr>
          <a:xfrm>
            <a:off x="9139238" y="4642802"/>
            <a:ext cx="9525" cy="896620"/>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547985" y="4690427"/>
            <a:ext cx="7948121" cy="3948430"/>
          </a:xfrm>
          <a:prstGeom prst="rect">
            <a:avLst/>
          </a:prstGeom>
        </p:spPr>
        <p:txBody>
          <a:bodyPr lIns="0" tIns="0" rIns="0" bIns="0" rtlCol="0" anchor="t">
            <a:spAutoFit/>
          </a:bodyPr>
          <a:lstStyle/>
          <a:p>
            <a:pPr algn="just">
              <a:lnSpc>
                <a:spcPts val="3919"/>
              </a:lnSpc>
            </a:pPr>
            <a:r>
              <a:rPr lang="en-US" sz="2799" dirty="0">
                <a:solidFill>
                  <a:srgbClr val="000000"/>
                </a:solidFill>
                <a:latin typeface="Clear Sans Regular"/>
              </a:rPr>
              <a:t> Next, we’ll use the Gamma-Gamma model’s </a:t>
            </a:r>
            <a:r>
              <a:rPr lang="en-US" sz="2799" dirty="0" err="1">
                <a:solidFill>
                  <a:srgbClr val="000000"/>
                </a:solidFill>
                <a:latin typeface="Clear Sans Regular"/>
              </a:rPr>
              <a:t>customer_lifetime_value</a:t>
            </a:r>
            <a:r>
              <a:rPr lang="en-US" sz="2799" dirty="0">
                <a:solidFill>
                  <a:srgbClr val="000000"/>
                </a:solidFill>
                <a:latin typeface="Clear Sans Regular"/>
              </a:rPr>
              <a:t>() function to predict their value. We’ll pass in the </a:t>
            </a:r>
            <a:r>
              <a:rPr lang="en-US" sz="2799" dirty="0" err="1">
                <a:solidFill>
                  <a:srgbClr val="000000"/>
                </a:solidFill>
                <a:latin typeface="Clear Sans Regular"/>
              </a:rPr>
              <a:t>bgf</a:t>
            </a:r>
            <a:r>
              <a:rPr lang="en-US" sz="2799" dirty="0">
                <a:solidFill>
                  <a:srgbClr val="000000"/>
                </a:solidFill>
                <a:latin typeface="Clear Sans Regular"/>
              </a:rPr>
              <a:t> model, along with the recency, frequency, </a:t>
            </a:r>
            <a:r>
              <a:rPr lang="en-US" sz="2799" dirty="0" err="1">
                <a:solidFill>
                  <a:srgbClr val="000000"/>
                </a:solidFill>
                <a:latin typeface="Clear Sans Regular"/>
              </a:rPr>
              <a:t>monetary_value</a:t>
            </a:r>
            <a:r>
              <a:rPr lang="en-US" sz="2799" dirty="0">
                <a:solidFill>
                  <a:srgbClr val="000000"/>
                </a:solidFill>
                <a:latin typeface="Clear Sans Regular"/>
              </a:rPr>
              <a:t>, and T data for each customer. The time parameter is in months and defines how many months into the future we wish to predict.</a:t>
            </a:r>
          </a:p>
          <a:p>
            <a:pPr algn="just">
              <a:lnSpc>
                <a:spcPts val="3919"/>
              </a:lnSpc>
            </a:pPr>
            <a:endParaRPr lang="en-US" sz="2799" dirty="0">
              <a:solidFill>
                <a:srgbClr val="000000"/>
              </a:solidFill>
              <a:latin typeface="Clear Sans Regular"/>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88275" y="-257184"/>
            <a:ext cx="5657850" cy="10544184"/>
            <a:chOff x="0" y="0"/>
            <a:chExt cx="1913890" cy="3566798"/>
          </a:xfrm>
        </p:grpSpPr>
        <p:sp>
          <p:nvSpPr>
            <p:cNvPr id="3" name="Freeform 3"/>
            <p:cNvSpPr/>
            <p:nvPr/>
          </p:nvSpPr>
          <p:spPr>
            <a:xfrm>
              <a:off x="0" y="0"/>
              <a:ext cx="1913890" cy="3566798"/>
            </a:xfrm>
            <a:custGeom>
              <a:avLst/>
              <a:gdLst/>
              <a:ahLst/>
              <a:cxnLst/>
              <a:rect l="l" t="t" r="r" b="b"/>
              <a:pathLst>
                <a:path w="1913890" h="3566798">
                  <a:moveTo>
                    <a:pt x="0" y="0"/>
                  </a:moveTo>
                  <a:lnTo>
                    <a:pt x="1913890" y="0"/>
                  </a:lnTo>
                  <a:lnTo>
                    <a:pt x="1913890" y="3566798"/>
                  </a:lnTo>
                  <a:lnTo>
                    <a:pt x="0" y="3566798"/>
                  </a:lnTo>
                  <a:close/>
                </a:path>
              </a:pathLst>
            </a:custGeom>
            <a:solidFill>
              <a:srgbClr val="202020"/>
            </a:solidFill>
          </p:spPr>
        </p:sp>
      </p:grpSp>
      <p:pic>
        <p:nvPicPr>
          <p:cNvPr id="4" name="Picture 4"/>
          <p:cNvPicPr>
            <a:picLocks noChangeAspect="1"/>
          </p:cNvPicPr>
          <p:nvPr/>
        </p:nvPicPr>
        <p:blipFill>
          <a:blip r:embed="rId2"/>
          <a:srcRect l="4888" t="4987" r="9737"/>
          <a:stretch>
            <a:fillRect/>
          </a:stretch>
        </p:blipFill>
        <p:spPr>
          <a:xfrm>
            <a:off x="371837" y="427184"/>
            <a:ext cx="9253327" cy="3218150"/>
          </a:xfrm>
          <a:prstGeom prst="rect">
            <a:avLst/>
          </a:prstGeom>
        </p:spPr>
      </p:pic>
      <p:pic>
        <p:nvPicPr>
          <p:cNvPr id="5" name="Picture 5"/>
          <p:cNvPicPr>
            <a:picLocks noChangeAspect="1"/>
          </p:cNvPicPr>
          <p:nvPr/>
        </p:nvPicPr>
        <p:blipFill>
          <a:blip r:embed="rId3"/>
          <a:srcRect l="3740" t="1669" r="8563" b="1948"/>
          <a:stretch>
            <a:fillRect/>
          </a:stretch>
        </p:blipFill>
        <p:spPr>
          <a:xfrm>
            <a:off x="371837" y="4103459"/>
            <a:ext cx="9253327" cy="5695112"/>
          </a:xfrm>
          <a:prstGeom prst="rect">
            <a:avLst/>
          </a:prstGeom>
        </p:spPr>
      </p:pic>
      <p:sp>
        <p:nvSpPr>
          <p:cNvPr id="6" name="TextBox 6"/>
          <p:cNvSpPr txBox="1"/>
          <p:nvPr/>
        </p:nvSpPr>
        <p:spPr>
          <a:xfrm>
            <a:off x="9753600" y="1814762"/>
            <a:ext cx="7845592" cy="344646"/>
          </a:xfrm>
          <a:prstGeom prst="rect">
            <a:avLst/>
          </a:prstGeom>
        </p:spPr>
        <p:txBody>
          <a:bodyPr wrap="square" lIns="0" tIns="0" rIns="0" bIns="0" rtlCol="0" anchor="t">
            <a:spAutoFit/>
          </a:bodyPr>
          <a:lstStyle/>
          <a:p>
            <a:pPr algn="ctr">
              <a:lnSpc>
                <a:spcPts val="2940"/>
              </a:lnSpc>
            </a:pPr>
            <a:r>
              <a:rPr lang="en-US" sz="2100" dirty="0">
                <a:solidFill>
                  <a:srgbClr val="000000"/>
                </a:solidFill>
                <a:latin typeface="Clear Sans Regular Italics"/>
              </a:rPr>
              <a:t>The customers' lifetime values expected to in the next 3 months</a:t>
            </a:r>
          </a:p>
        </p:txBody>
      </p:sp>
      <p:sp>
        <p:nvSpPr>
          <p:cNvPr id="7" name="TextBox 7"/>
          <p:cNvSpPr txBox="1"/>
          <p:nvPr/>
        </p:nvSpPr>
        <p:spPr>
          <a:xfrm>
            <a:off x="9448800" y="6778692"/>
            <a:ext cx="4823860" cy="344646"/>
          </a:xfrm>
          <a:prstGeom prst="rect">
            <a:avLst/>
          </a:prstGeom>
        </p:spPr>
        <p:txBody>
          <a:bodyPr wrap="square" lIns="0" tIns="0" rIns="0" bIns="0" rtlCol="0" anchor="t">
            <a:spAutoFit/>
          </a:bodyPr>
          <a:lstStyle/>
          <a:p>
            <a:pPr algn="ctr">
              <a:lnSpc>
                <a:spcPts val="2940"/>
              </a:lnSpc>
            </a:pPr>
            <a:r>
              <a:rPr lang="en-US" sz="2100" dirty="0">
                <a:solidFill>
                  <a:srgbClr val="000000"/>
                </a:solidFill>
                <a:latin typeface="Clear Sans Regular Italics"/>
              </a:rPr>
              <a:t>Customer segmentation by CLV</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600128" y="3213020"/>
            <a:ext cx="3818388" cy="1709152"/>
            <a:chOff x="0" y="0"/>
            <a:chExt cx="1563189" cy="699700"/>
          </a:xfrm>
        </p:grpSpPr>
        <p:sp>
          <p:nvSpPr>
            <p:cNvPr id="10" name="Freeform 10"/>
            <p:cNvSpPr/>
            <p:nvPr/>
          </p:nvSpPr>
          <p:spPr>
            <a:xfrm>
              <a:off x="0" y="0"/>
              <a:ext cx="1563189" cy="699700"/>
            </a:xfrm>
            <a:custGeom>
              <a:avLst/>
              <a:gdLst/>
              <a:ahLst/>
              <a:cxnLst/>
              <a:rect l="l" t="t" r="r" b="b"/>
              <a:pathLst>
                <a:path w="1563189" h="699700">
                  <a:moveTo>
                    <a:pt x="1438729" y="699700"/>
                  </a:moveTo>
                  <a:lnTo>
                    <a:pt x="124460" y="699700"/>
                  </a:lnTo>
                  <a:cubicBezTo>
                    <a:pt x="55880" y="699700"/>
                    <a:pt x="0" y="643820"/>
                    <a:pt x="0" y="575240"/>
                  </a:cubicBezTo>
                  <a:lnTo>
                    <a:pt x="0" y="124460"/>
                  </a:lnTo>
                  <a:cubicBezTo>
                    <a:pt x="0" y="55880"/>
                    <a:pt x="55880" y="0"/>
                    <a:pt x="124460" y="0"/>
                  </a:cubicBezTo>
                  <a:lnTo>
                    <a:pt x="1438729" y="0"/>
                  </a:lnTo>
                  <a:cubicBezTo>
                    <a:pt x="1507309" y="0"/>
                    <a:pt x="1563189" y="55880"/>
                    <a:pt x="1563189" y="124460"/>
                  </a:cubicBezTo>
                  <a:lnTo>
                    <a:pt x="1563189" y="575240"/>
                  </a:lnTo>
                  <a:cubicBezTo>
                    <a:pt x="1563189" y="643820"/>
                    <a:pt x="1507309" y="699700"/>
                    <a:pt x="1438729" y="699700"/>
                  </a:cubicBezTo>
                  <a:close/>
                </a:path>
              </a:pathLst>
            </a:custGeom>
            <a:solidFill>
              <a:srgbClr val="FFFFFF"/>
            </a:solidFill>
          </p:spPr>
        </p:sp>
      </p:grpSp>
      <p:grpSp>
        <p:nvGrpSpPr>
          <p:cNvPr id="11" name="Group 11"/>
          <p:cNvGrpSpPr/>
          <p:nvPr/>
        </p:nvGrpSpPr>
        <p:grpSpPr>
          <a:xfrm>
            <a:off x="6888903" y="3213020"/>
            <a:ext cx="4143384" cy="1654587"/>
            <a:chOff x="0" y="0"/>
            <a:chExt cx="1653761" cy="660400"/>
          </a:xfrm>
        </p:grpSpPr>
        <p:sp>
          <p:nvSpPr>
            <p:cNvPr id="12" name="Freeform 12"/>
            <p:cNvSpPr/>
            <p:nvPr/>
          </p:nvSpPr>
          <p:spPr>
            <a:xfrm>
              <a:off x="0" y="0"/>
              <a:ext cx="1653761" cy="660400"/>
            </a:xfrm>
            <a:custGeom>
              <a:avLst/>
              <a:gdLst/>
              <a:ahLst/>
              <a:cxnLst/>
              <a:rect l="l" t="t" r="r" b="b"/>
              <a:pathLst>
                <a:path w="1653761" h="660400">
                  <a:moveTo>
                    <a:pt x="1529301" y="660400"/>
                  </a:moveTo>
                  <a:lnTo>
                    <a:pt x="124460" y="660400"/>
                  </a:lnTo>
                  <a:cubicBezTo>
                    <a:pt x="55880" y="660400"/>
                    <a:pt x="0" y="604520"/>
                    <a:pt x="0" y="535940"/>
                  </a:cubicBezTo>
                  <a:lnTo>
                    <a:pt x="0" y="124460"/>
                  </a:lnTo>
                  <a:cubicBezTo>
                    <a:pt x="0" y="55880"/>
                    <a:pt x="55880" y="0"/>
                    <a:pt x="124460" y="0"/>
                  </a:cubicBezTo>
                  <a:lnTo>
                    <a:pt x="1529301" y="0"/>
                  </a:lnTo>
                  <a:cubicBezTo>
                    <a:pt x="1597881" y="0"/>
                    <a:pt x="1653761" y="55880"/>
                    <a:pt x="1653761" y="124460"/>
                  </a:cubicBezTo>
                  <a:lnTo>
                    <a:pt x="1653761" y="535940"/>
                  </a:lnTo>
                  <a:cubicBezTo>
                    <a:pt x="1653761" y="604520"/>
                    <a:pt x="1597881" y="660400"/>
                    <a:pt x="1529301" y="660400"/>
                  </a:cubicBezTo>
                  <a:close/>
                </a:path>
              </a:pathLst>
            </a:custGeom>
            <a:solidFill>
              <a:srgbClr val="FFFFFF"/>
            </a:solidFill>
          </p:spPr>
        </p:sp>
      </p:grpSp>
      <p:grpSp>
        <p:nvGrpSpPr>
          <p:cNvPr id="13" name="Group 13"/>
          <p:cNvGrpSpPr/>
          <p:nvPr/>
        </p:nvGrpSpPr>
        <p:grpSpPr>
          <a:xfrm>
            <a:off x="12221000" y="3267585"/>
            <a:ext cx="3916462" cy="1654587"/>
            <a:chOff x="0" y="0"/>
            <a:chExt cx="1563189" cy="660400"/>
          </a:xfrm>
        </p:grpSpPr>
        <p:sp>
          <p:nvSpPr>
            <p:cNvPr id="14" name="Freeform 14"/>
            <p:cNvSpPr/>
            <p:nvPr/>
          </p:nvSpPr>
          <p:spPr>
            <a:xfrm>
              <a:off x="0" y="0"/>
              <a:ext cx="1563189" cy="660400"/>
            </a:xfrm>
            <a:custGeom>
              <a:avLst/>
              <a:gdLst/>
              <a:ahLst/>
              <a:cxnLst/>
              <a:rect l="l" t="t" r="r" b="b"/>
              <a:pathLst>
                <a:path w="1563189" h="660400">
                  <a:moveTo>
                    <a:pt x="1438729" y="660400"/>
                  </a:moveTo>
                  <a:lnTo>
                    <a:pt x="124460" y="660400"/>
                  </a:lnTo>
                  <a:cubicBezTo>
                    <a:pt x="55880" y="660400"/>
                    <a:pt x="0" y="604520"/>
                    <a:pt x="0" y="535940"/>
                  </a:cubicBezTo>
                  <a:lnTo>
                    <a:pt x="0" y="124460"/>
                  </a:lnTo>
                  <a:cubicBezTo>
                    <a:pt x="0" y="55880"/>
                    <a:pt x="55880" y="0"/>
                    <a:pt x="124460" y="0"/>
                  </a:cubicBezTo>
                  <a:lnTo>
                    <a:pt x="1438729" y="0"/>
                  </a:lnTo>
                  <a:cubicBezTo>
                    <a:pt x="1507309" y="0"/>
                    <a:pt x="1563189" y="55880"/>
                    <a:pt x="1563189" y="124460"/>
                  </a:cubicBezTo>
                  <a:lnTo>
                    <a:pt x="1563189" y="535940"/>
                  </a:lnTo>
                  <a:cubicBezTo>
                    <a:pt x="1563189" y="604520"/>
                    <a:pt x="1507309" y="660400"/>
                    <a:pt x="1438729" y="660400"/>
                  </a:cubicBezTo>
                  <a:close/>
                </a:path>
              </a:pathLst>
            </a:custGeom>
            <a:solidFill>
              <a:srgbClr val="FFFFFF"/>
            </a:solidFill>
          </p:spPr>
        </p:sp>
      </p:grpSp>
      <p:grpSp>
        <p:nvGrpSpPr>
          <p:cNvPr id="15" name="Group 15"/>
          <p:cNvGrpSpPr/>
          <p:nvPr/>
        </p:nvGrpSpPr>
        <p:grpSpPr>
          <a:xfrm>
            <a:off x="6131669" y="910335"/>
            <a:ext cx="5657850" cy="953010"/>
            <a:chOff x="0" y="0"/>
            <a:chExt cx="1913890" cy="322376"/>
          </a:xfrm>
        </p:grpSpPr>
        <p:sp>
          <p:nvSpPr>
            <p:cNvPr id="16" name="Freeform 16"/>
            <p:cNvSpPr/>
            <p:nvPr/>
          </p:nvSpPr>
          <p:spPr>
            <a:xfrm>
              <a:off x="0" y="0"/>
              <a:ext cx="1913890" cy="322376"/>
            </a:xfrm>
            <a:custGeom>
              <a:avLst/>
              <a:gdLst/>
              <a:ahLst/>
              <a:cxnLst/>
              <a:rect l="l" t="t" r="r" b="b"/>
              <a:pathLst>
                <a:path w="1913890" h="322376">
                  <a:moveTo>
                    <a:pt x="0" y="0"/>
                  </a:moveTo>
                  <a:lnTo>
                    <a:pt x="1913890" y="0"/>
                  </a:lnTo>
                  <a:lnTo>
                    <a:pt x="1913890" y="322376"/>
                  </a:lnTo>
                  <a:lnTo>
                    <a:pt x="0" y="322376"/>
                  </a:lnTo>
                  <a:close/>
                </a:path>
              </a:pathLst>
            </a:custGeom>
            <a:solidFill>
              <a:srgbClr val="A6A6A6"/>
            </a:solidFill>
          </p:spPr>
        </p:sp>
      </p:grpSp>
      <p:sp>
        <p:nvSpPr>
          <p:cNvPr id="17" name="TextBox 17"/>
          <p:cNvSpPr txBox="1"/>
          <p:nvPr/>
        </p:nvSpPr>
        <p:spPr>
          <a:xfrm>
            <a:off x="1853672" y="3862174"/>
            <a:ext cx="3805551" cy="372745"/>
          </a:xfrm>
          <a:prstGeom prst="rect">
            <a:avLst/>
          </a:prstGeom>
        </p:spPr>
        <p:txBody>
          <a:bodyPr lIns="0" tIns="0" rIns="0" bIns="0" rtlCol="0" anchor="t">
            <a:spAutoFit/>
          </a:bodyPr>
          <a:lstStyle/>
          <a:p>
            <a:pPr algn="ctr">
              <a:lnSpc>
                <a:spcPts val="3079"/>
              </a:lnSpc>
              <a:spcBef>
                <a:spcPct val="0"/>
              </a:spcBef>
            </a:pPr>
            <a:r>
              <a:rPr lang="en-US" sz="2200" spc="-21" dirty="0">
                <a:solidFill>
                  <a:srgbClr val="6F8090"/>
                </a:solidFill>
                <a:latin typeface="Clear Sans Regular Bold"/>
              </a:rPr>
              <a:t>RFM Analytics Model</a:t>
            </a:r>
          </a:p>
        </p:txBody>
      </p:sp>
      <p:sp>
        <p:nvSpPr>
          <p:cNvPr id="18" name="TextBox 18"/>
          <p:cNvSpPr txBox="1"/>
          <p:nvPr/>
        </p:nvSpPr>
        <p:spPr>
          <a:xfrm>
            <a:off x="1853672" y="3522449"/>
            <a:ext cx="769437" cy="71247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1</a:t>
            </a:r>
          </a:p>
        </p:txBody>
      </p:sp>
      <p:sp>
        <p:nvSpPr>
          <p:cNvPr id="19" name="TextBox 19"/>
          <p:cNvSpPr txBox="1"/>
          <p:nvPr/>
        </p:nvSpPr>
        <p:spPr>
          <a:xfrm>
            <a:off x="7655665" y="3694194"/>
            <a:ext cx="2976671" cy="763270"/>
          </a:xfrm>
          <a:prstGeom prst="rect">
            <a:avLst/>
          </a:prstGeom>
        </p:spPr>
        <p:txBody>
          <a:bodyPr lIns="0" tIns="0" rIns="0" bIns="0" rtlCol="0" anchor="t">
            <a:spAutoFit/>
          </a:bodyPr>
          <a:lstStyle/>
          <a:p>
            <a:pPr algn="ctr">
              <a:lnSpc>
                <a:spcPts val="3079"/>
              </a:lnSpc>
              <a:spcBef>
                <a:spcPct val="0"/>
              </a:spcBef>
            </a:pPr>
            <a:r>
              <a:rPr lang="en-US" sz="2199" spc="-21" dirty="0">
                <a:solidFill>
                  <a:srgbClr val="6F8090"/>
                </a:solidFill>
                <a:latin typeface="Clear Sans Regular Bold"/>
              </a:rPr>
              <a:t>K-Means Clustering </a:t>
            </a:r>
          </a:p>
          <a:p>
            <a:pPr algn="ctr">
              <a:lnSpc>
                <a:spcPts val="3079"/>
              </a:lnSpc>
              <a:spcBef>
                <a:spcPct val="0"/>
              </a:spcBef>
            </a:pPr>
            <a:r>
              <a:rPr lang="en-US" sz="2200" spc="-21" dirty="0">
                <a:solidFill>
                  <a:srgbClr val="6F8090"/>
                </a:solidFill>
                <a:latin typeface="Clear Sans Regular Bold"/>
              </a:rPr>
              <a:t>Algorithm</a:t>
            </a:r>
          </a:p>
        </p:txBody>
      </p:sp>
      <p:sp>
        <p:nvSpPr>
          <p:cNvPr id="20" name="TextBox 20"/>
          <p:cNvSpPr txBox="1"/>
          <p:nvPr/>
        </p:nvSpPr>
        <p:spPr>
          <a:xfrm>
            <a:off x="7115157" y="3533221"/>
            <a:ext cx="769437" cy="71247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2</a:t>
            </a:r>
          </a:p>
        </p:txBody>
      </p:sp>
      <p:sp>
        <p:nvSpPr>
          <p:cNvPr id="21" name="TextBox 21"/>
          <p:cNvSpPr txBox="1"/>
          <p:nvPr/>
        </p:nvSpPr>
        <p:spPr>
          <a:xfrm>
            <a:off x="12628777" y="3522449"/>
            <a:ext cx="769437" cy="71247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3</a:t>
            </a:r>
          </a:p>
        </p:txBody>
      </p:sp>
      <p:sp>
        <p:nvSpPr>
          <p:cNvPr id="22" name="TextBox 22"/>
          <p:cNvSpPr txBox="1"/>
          <p:nvPr/>
        </p:nvSpPr>
        <p:spPr>
          <a:xfrm>
            <a:off x="12276455" y="4002213"/>
            <a:ext cx="3805551" cy="372745"/>
          </a:xfrm>
          <a:prstGeom prst="rect">
            <a:avLst/>
          </a:prstGeom>
        </p:spPr>
        <p:txBody>
          <a:bodyPr lIns="0" tIns="0" rIns="0" bIns="0" rtlCol="0" anchor="t">
            <a:spAutoFit/>
          </a:bodyPr>
          <a:lstStyle/>
          <a:p>
            <a:pPr algn="ctr">
              <a:lnSpc>
                <a:spcPts val="3079"/>
              </a:lnSpc>
              <a:spcBef>
                <a:spcPct val="0"/>
              </a:spcBef>
            </a:pPr>
            <a:r>
              <a:rPr lang="en-US" sz="2200" spc="-21">
                <a:solidFill>
                  <a:srgbClr val="6F8090"/>
                </a:solidFill>
                <a:latin typeface="Clear Sans Regular Bold"/>
              </a:rPr>
              <a:t>Elbow Method</a:t>
            </a:r>
          </a:p>
        </p:txBody>
      </p:sp>
      <p:sp>
        <p:nvSpPr>
          <p:cNvPr id="23" name="TextBox 23"/>
          <p:cNvSpPr txBox="1"/>
          <p:nvPr/>
        </p:nvSpPr>
        <p:spPr>
          <a:xfrm>
            <a:off x="2732395" y="1045528"/>
            <a:ext cx="12823211" cy="720725"/>
          </a:xfrm>
          <a:prstGeom prst="rect">
            <a:avLst/>
          </a:prstGeom>
        </p:spPr>
        <p:txBody>
          <a:bodyPr lIns="0" tIns="0" rIns="0" bIns="0" rtlCol="0" anchor="t">
            <a:spAutoFit/>
          </a:bodyPr>
          <a:lstStyle/>
          <a:p>
            <a:pPr marL="0" lvl="0" indent="0" algn="ctr">
              <a:lnSpc>
                <a:spcPts val="5500"/>
              </a:lnSpc>
              <a:spcBef>
                <a:spcPct val="0"/>
              </a:spcBef>
            </a:pPr>
            <a:r>
              <a:rPr lang="en-US" sz="5000" spc="-150" dirty="0">
                <a:solidFill>
                  <a:srgbClr val="100F0D"/>
                </a:solidFill>
                <a:latin typeface="Clear Sans Regular Bold"/>
              </a:rPr>
              <a:t>Background</a:t>
            </a:r>
          </a:p>
        </p:txBody>
      </p:sp>
      <p:sp>
        <p:nvSpPr>
          <p:cNvPr id="24" name="TextBox 24"/>
          <p:cNvSpPr txBox="1"/>
          <p:nvPr/>
        </p:nvSpPr>
        <p:spPr>
          <a:xfrm>
            <a:off x="10863370" y="9461525"/>
            <a:ext cx="7041405" cy="306705"/>
          </a:xfrm>
          <a:prstGeom prst="rect">
            <a:avLst/>
          </a:prstGeom>
        </p:spPr>
        <p:txBody>
          <a:bodyPr lIns="0" tIns="0" rIns="0" bIns="0" rtlCol="0" anchor="t">
            <a:spAutoFit/>
          </a:bodyPr>
          <a:lstStyle/>
          <a:p>
            <a:pPr algn="r">
              <a:lnSpc>
                <a:spcPts val="2520"/>
              </a:lnSpc>
              <a:spcBef>
                <a:spcPct val="0"/>
              </a:spcBef>
            </a:pPr>
            <a:r>
              <a:rPr lang="en-US" sz="1800" spc="179">
                <a:solidFill>
                  <a:srgbClr val="6F8090"/>
                </a:solidFill>
                <a:latin typeface="Clear Sans Regular"/>
              </a:rPr>
              <a:t>GROUP 6 26.12.2021</a:t>
            </a:r>
          </a:p>
        </p:txBody>
      </p:sp>
      <p:grpSp>
        <p:nvGrpSpPr>
          <p:cNvPr id="25" name="Group 25"/>
          <p:cNvGrpSpPr/>
          <p:nvPr/>
        </p:nvGrpSpPr>
        <p:grpSpPr>
          <a:xfrm>
            <a:off x="488383" y="5452725"/>
            <a:ext cx="3916462" cy="1654587"/>
            <a:chOff x="0" y="0"/>
            <a:chExt cx="1563189" cy="660400"/>
          </a:xfrm>
        </p:grpSpPr>
        <p:sp>
          <p:nvSpPr>
            <p:cNvPr id="26" name="Freeform 26"/>
            <p:cNvSpPr/>
            <p:nvPr/>
          </p:nvSpPr>
          <p:spPr>
            <a:xfrm>
              <a:off x="0" y="0"/>
              <a:ext cx="1563189" cy="660400"/>
            </a:xfrm>
            <a:custGeom>
              <a:avLst/>
              <a:gdLst/>
              <a:ahLst/>
              <a:cxnLst/>
              <a:rect l="l" t="t" r="r" b="b"/>
              <a:pathLst>
                <a:path w="1563189" h="660400">
                  <a:moveTo>
                    <a:pt x="1438729" y="660400"/>
                  </a:moveTo>
                  <a:lnTo>
                    <a:pt x="124460" y="660400"/>
                  </a:lnTo>
                  <a:cubicBezTo>
                    <a:pt x="55880" y="660400"/>
                    <a:pt x="0" y="604520"/>
                    <a:pt x="0" y="535940"/>
                  </a:cubicBezTo>
                  <a:lnTo>
                    <a:pt x="0" y="124460"/>
                  </a:lnTo>
                  <a:cubicBezTo>
                    <a:pt x="0" y="55880"/>
                    <a:pt x="55880" y="0"/>
                    <a:pt x="124460" y="0"/>
                  </a:cubicBezTo>
                  <a:lnTo>
                    <a:pt x="1438729" y="0"/>
                  </a:lnTo>
                  <a:cubicBezTo>
                    <a:pt x="1507309" y="0"/>
                    <a:pt x="1563189" y="55880"/>
                    <a:pt x="1563189" y="124460"/>
                  </a:cubicBezTo>
                  <a:lnTo>
                    <a:pt x="1563189" y="535940"/>
                  </a:lnTo>
                  <a:cubicBezTo>
                    <a:pt x="1563189" y="604520"/>
                    <a:pt x="1507309" y="660400"/>
                    <a:pt x="1438729" y="660400"/>
                  </a:cubicBezTo>
                  <a:close/>
                </a:path>
              </a:pathLst>
            </a:custGeom>
            <a:solidFill>
              <a:srgbClr val="FFFFFF"/>
            </a:solidFill>
          </p:spPr>
        </p:sp>
      </p:grpSp>
      <p:sp>
        <p:nvSpPr>
          <p:cNvPr id="27" name="TextBox 27"/>
          <p:cNvSpPr txBox="1"/>
          <p:nvPr/>
        </p:nvSpPr>
        <p:spPr>
          <a:xfrm>
            <a:off x="720333" y="6091106"/>
            <a:ext cx="3805551" cy="372745"/>
          </a:xfrm>
          <a:prstGeom prst="rect">
            <a:avLst/>
          </a:prstGeom>
        </p:spPr>
        <p:txBody>
          <a:bodyPr lIns="0" tIns="0" rIns="0" bIns="0" rtlCol="0" anchor="t">
            <a:spAutoFit/>
          </a:bodyPr>
          <a:lstStyle/>
          <a:p>
            <a:pPr algn="ctr">
              <a:lnSpc>
                <a:spcPts val="3079"/>
              </a:lnSpc>
              <a:spcBef>
                <a:spcPct val="0"/>
              </a:spcBef>
            </a:pPr>
            <a:r>
              <a:rPr lang="en-US" sz="2200" spc="-21">
                <a:solidFill>
                  <a:srgbClr val="6F8090"/>
                </a:solidFill>
                <a:latin typeface="Clear Sans Regular Bold"/>
              </a:rPr>
              <a:t>Sum Squared Error (SSE) </a:t>
            </a:r>
          </a:p>
        </p:txBody>
      </p:sp>
      <p:sp>
        <p:nvSpPr>
          <p:cNvPr id="28" name="TextBox 28"/>
          <p:cNvSpPr txBox="1"/>
          <p:nvPr/>
        </p:nvSpPr>
        <p:spPr>
          <a:xfrm>
            <a:off x="720333" y="5567549"/>
            <a:ext cx="769437" cy="71247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4</a:t>
            </a:r>
          </a:p>
        </p:txBody>
      </p:sp>
      <p:grpSp>
        <p:nvGrpSpPr>
          <p:cNvPr id="29" name="Group 29"/>
          <p:cNvGrpSpPr/>
          <p:nvPr/>
        </p:nvGrpSpPr>
        <p:grpSpPr>
          <a:xfrm>
            <a:off x="5255807" y="5452725"/>
            <a:ext cx="4143384" cy="1654587"/>
            <a:chOff x="0" y="0"/>
            <a:chExt cx="1653761" cy="660400"/>
          </a:xfrm>
        </p:grpSpPr>
        <p:sp>
          <p:nvSpPr>
            <p:cNvPr id="30" name="Freeform 30"/>
            <p:cNvSpPr/>
            <p:nvPr/>
          </p:nvSpPr>
          <p:spPr>
            <a:xfrm>
              <a:off x="0" y="0"/>
              <a:ext cx="1653761" cy="660400"/>
            </a:xfrm>
            <a:custGeom>
              <a:avLst/>
              <a:gdLst/>
              <a:ahLst/>
              <a:cxnLst/>
              <a:rect l="l" t="t" r="r" b="b"/>
              <a:pathLst>
                <a:path w="1653761" h="660400">
                  <a:moveTo>
                    <a:pt x="1529301" y="660400"/>
                  </a:moveTo>
                  <a:lnTo>
                    <a:pt x="124460" y="660400"/>
                  </a:lnTo>
                  <a:cubicBezTo>
                    <a:pt x="55880" y="660400"/>
                    <a:pt x="0" y="604520"/>
                    <a:pt x="0" y="535940"/>
                  </a:cubicBezTo>
                  <a:lnTo>
                    <a:pt x="0" y="124460"/>
                  </a:lnTo>
                  <a:cubicBezTo>
                    <a:pt x="0" y="55880"/>
                    <a:pt x="55880" y="0"/>
                    <a:pt x="124460" y="0"/>
                  </a:cubicBezTo>
                  <a:lnTo>
                    <a:pt x="1529301" y="0"/>
                  </a:lnTo>
                  <a:cubicBezTo>
                    <a:pt x="1597881" y="0"/>
                    <a:pt x="1653761" y="55880"/>
                    <a:pt x="1653761" y="124460"/>
                  </a:cubicBezTo>
                  <a:lnTo>
                    <a:pt x="1653761" y="535940"/>
                  </a:lnTo>
                  <a:cubicBezTo>
                    <a:pt x="1653761" y="604520"/>
                    <a:pt x="1597881" y="660400"/>
                    <a:pt x="1529301" y="660400"/>
                  </a:cubicBezTo>
                  <a:close/>
                </a:path>
              </a:pathLst>
            </a:custGeom>
            <a:solidFill>
              <a:srgbClr val="FFFFFF"/>
            </a:solidFill>
          </p:spPr>
        </p:sp>
      </p:grpSp>
      <p:sp>
        <p:nvSpPr>
          <p:cNvPr id="31" name="TextBox 31"/>
          <p:cNvSpPr txBox="1"/>
          <p:nvPr/>
        </p:nvSpPr>
        <p:spPr>
          <a:xfrm>
            <a:off x="5659223" y="6091106"/>
            <a:ext cx="3805551" cy="372745"/>
          </a:xfrm>
          <a:prstGeom prst="rect">
            <a:avLst/>
          </a:prstGeom>
        </p:spPr>
        <p:txBody>
          <a:bodyPr lIns="0" tIns="0" rIns="0" bIns="0" rtlCol="0" anchor="t">
            <a:spAutoFit/>
          </a:bodyPr>
          <a:lstStyle/>
          <a:p>
            <a:pPr algn="ctr">
              <a:lnSpc>
                <a:spcPts val="3079"/>
              </a:lnSpc>
              <a:spcBef>
                <a:spcPct val="0"/>
              </a:spcBef>
            </a:pPr>
            <a:r>
              <a:rPr lang="en-US" sz="2200" spc="-21">
                <a:solidFill>
                  <a:srgbClr val="6F8090"/>
                </a:solidFill>
                <a:latin typeface="Clear Sans Regular Bold"/>
              </a:rPr>
              <a:t>Silhouette Index Method</a:t>
            </a:r>
          </a:p>
        </p:txBody>
      </p:sp>
      <p:sp>
        <p:nvSpPr>
          <p:cNvPr id="32" name="TextBox 32"/>
          <p:cNvSpPr txBox="1"/>
          <p:nvPr/>
        </p:nvSpPr>
        <p:spPr>
          <a:xfrm>
            <a:off x="5659223" y="5567549"/>
            <a:ext cx="769437" cy="71247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5</a:t>
            </a:r>
          </a:p>
        </p:txBody>
      </p:sp>
      <p:grpSp>
        <p:nvGrpSpPr>
          <p:cNvPr id="33" name="Group 33"/>
          <p:cNvGrpSpPr/>
          <p:nvPr/>
        </p:nvGrpSpPr>
        <p:grpSpPr>
          <a:xfrm>
            <a:off x="10217895" y="5452725"/>
            <a:ext cx="3496980" cy="1654587"/>
            <a:chOff x="0" y="0"/>
            <a:chExt cx="1395760" cy="660400"/>
          </a:xfrm>
        </p:grpSpPr>
        <p:sp>
          <p:nvSpPr>
            <p:cNvPr id="34" name="Freeform 34"/>
            <p:cNvSpPr/>
            <p:nvPr/>
          </p:nvSpPr>
          <p:spPr>
            <a:xfrm>
              <a:off x="0" y="0"/>
              <a:ext cx="1395760" cy="660400"/>
            </a:xfrm>
            <a:custGeom>
              <a:avLst/>
              <a:gdLst/>
              <a:ahLst/>
              <a:cxnLst/>
              <a:rect l="l" t="t" r="r" b="b"/>
              <a:pathLst>
                <a:path w="1395760" h="660400">
                  <a:moveTo>
                    <a:pt x="1271300" y="660400"/>
                  </a:moveTo>
                  <a:lnTo>
                    <a:pt x="124460" y="660400"/>
                  </a:lnTo>
                  <a:cubicBezTo>
                    <a:pt x="55880" y="660400"/>
                    <a:pt x="0" y="604520"/>
                    <a:pt x="0" y="535940"/>
                  </a:cubicBezTo>
                  <a:lnTo>
                    <a:pt x="0" y="124460"/>
                  </a:lnTo>
                  <a:cubicBezTo>
                    <a:pt x="0" y="55880"/>
                    <a:pt x="55880" y="0"/>
                    <a:pt x="124460" y="0"/>
                  </a:cubicBezTo>
                  <a:lnTo>
                    <a:pt x="1271300" y="0"/>
                  </a:lnTo>
                  <a:cubicBezTo>
                    <a:pt x="1339880" y="0"/>
                    <a:pt x="1395760" y="55880"/>
                    <a:pt x="1395760" y="124460"/>
                  </a:cubicBezTo>
                  <a:lnTo>
                    <a:pt x="1395760" y="535940"/>
                  </a:lnTo>
                  <a:cubicBezTo>
                    <a:pt x="1395760" y="604520"/>
                    <a:pt x="1339880" y="660400"/>
                    <a:pt x="1271300" y="660400"/>
                  </a:cubicBezTo>
                  <a:close/>
                </a:path>
              </a:pathLst>
            </a:custGeom>
            <a:solidFill>
              <a:srgbClr val="FFFFFF"/>
            </a:solidFill>
          </p:spPr>
        </p:sp>
      </p:grpSp>
      <p:sp>
        <p:nvSpPr>
          <p:cNvPr id="35" name="TextBox 35"/>
          <p:cNvSpPr txBox="1"/>
          <p:nvPr/>
        </p:nvSpPr>
        <p:spPr>
          <a:xfrm>
            <a:off x="10070149" y="6091106"/>
            <a:ext cx="3805551" cy="372745"/>
          </a:xfrm>
          <a:prstGeom prst="rect">
            <a:avLst/>
          </a:prstGeom>
        </p:spPr>
        <p:txBody>
          <a:bodyPr lIns="0" tIns="0" rIns="0" bIns="0" rtlCol="0" anchor="t">
            <a:spAutoFit/>
          </a:bodyPr>
          <a:lstStyle/>
          <a:p>
            <a:pPr algn="ctr">
              <a:lnSpc>
                <a:spcPts val="3079"/>
              </a:lnSpc>
              <a:spcBef>
                <a:spcPct val="0"/>
              </a:spcBef>
            </a:pPr>
            <a:r>
              <a:rPr lang="en-US" sz="2200" spc="-21">
                <a:solidFill>
                  <a:srgbClr val="6F8090"/>
                </a:solidFill>
                <a:latin typeface="Clear Sans Regular Bold"/>
              </a:rPr>
              <a:t>BG/NBD model</a:t>
            </a:r>
          </a:p>
        </p:txBody>
      </p:sp>
      <p:sp>
        <p:nvSpPr>
          <p:cNvPr id="36" name="TextBox 36"/>
          <p:cNvSpPr txBox="1"/>
          <p:nvPr/>
        </p:nvSpPr>
        <p:spPr>
          <a:xfrm>
            <a:off x="10478652" y="5584059"/>
            <a:ext cx="769437" cy="71247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6</a:t>
            </a:r>
          </a:p>
        </p:txBody>
      </p:sp>
      <p:grpSp>
        <p:nvGrpSpPr>
          <p:cNvPr id="37" name="Group 37"/>
          <p:cNvGrpSpPr/>
          <p:nvPr/>
        </p:nvGrpSpPr>
        <p:grpSpPr>
          <a:xfrm>
            <a:off x="14388971" y="5452725"/>
            <a:ext cx="3496980" cy="1654587"/>
            <a:chOff x="0" y="0"/>
            <a:chExt cx="1395760" cy="660400"/>
          </a:xfrm>
        </p:grpSpPr>
        <p:sp>
          <p:nvSpPr>
            <p:cNvPr id="38" name="Freeform 38"/>
            <p:cNvSpPr/>
            <p:nvPr/>
          </p:nvSpPr>
          <p:spPr>
            <a:xfrm>
              <a:off x="0" y="0"/>
              <a:ext cx="1395760" cy="660400"/>
            </a:xfrm>
            <a:custGeom>
              <a:avLst/>
              <a:gdLst/>
              <a:ahLst/>
              <a:cxnLst/>
              <a:rect l="l" t="t" r="r" b="b"/>
              <a:pathLst>
                <a:path w="1395760" h="660400">
                  <a:moveTo>
                    <a:pt x="1271300" y="660400"/>
                  </a:moveTo>
                  <a:lnTo>
                    <a:pt x="124460" y="660400"/>
                  </a:lnTo>
                  <a:cubicBezTo>
                    <a:pt x="55880" y="660400"/>
                    <a:pt x="0" y="604520"/>
                    <a:pt x="0" y="535940"/>
                  </a:cubicBezTo>
                  <a:lnTo>
                    <a:pt x="0" y="124460"/>
                  </a:lnTo>
                  <a:cubicBezTo>
                    <a:pt x="0" y="55880"/>
                    <a:pt x="55880" y="0"/>
                    <a:pt x="124460" y="0"/>
                  </a:cubicBezTo>
                  <a:lnTo>
                    <a:pt x="1271300" y="0"/>
                  </a:lnTo>
                  <a:cubicBezTo>
                    <a:pt x="1339880" y="0"/>
                    <a:pt x="1395760" y="55880"/>
                    <a:pt x="1395760" y="124460"/>
                  </a:cubicBezTo>
                  <a:lnTo>
                    <a:pt x="1395760" y="535940"/>
                  </a:lnTo>
                  <a:cubicBezTo>
                    <a:pt x="1395760" y="604520"/>
                    <a:pt x="1339880" y="660400"/>
                    <a:pt x="1271300" y="660400"/>
                  </a:cubicBezTo>
                  <a:close/>
                </a:path>
              </a:pathLst>
            </a:custGeom>
            <a:solidFill>
              <a:srgbClr val="FFFFFF"/>
            </a:solidFill>
          </p:spPr>
        </p:sp>
      </p:grpSp>
      <p:sp>
        <p:nvSpPr>
          <p:cNvPr id="39" name="TextBox 39"/>
          <p:cNvSpPr txBox="1"/>
          <p:nvPr/>
        </p:nvSpPr>
        <p:spPr>
          <a:xfrm>
            <a:off x="14609674" y="5567549"/>
            <a:ext cx="769437" cy="71247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7</a:t>
            </a:r>
          </a:p>
        </p:txBody>
      </p:sp>
      <p:sp>
        <p:nvSpPr>
          <p:cNvPr id="40" name="TextBox 40"/>
          <p:cNvSpPr txBox="1"/>
          <p:nvPr/>
        </p:nvSpPr>
        <p:spPr>
          <a:xfrm>
            <a:off x="14388971" y="6091106"/>
            <a:ext cx="3805551" cy="372745"/>
          </a:xfrm>
          <a:prstGeom prst="rect">
            <a:avLst/>
          </a:prstGeom>
        </p:spPr>
        <p:txBody>
          <a:bodyPr lIns="0" tIns="0" rIns="0" bIns="0" rtlCol="0" anchor="t">
            <a:spAutoFit/>
          </a:bodyPr>
          <a:lstStyle/>
          <a:p>
            <a:pPr algn="ctr">
              <a:lnSpc>
                <a:spcPts val="3079"/>
              </a:lnSpc>
              <a:spcBef>
                <a:spcPct val="0"/>
              </a:spcBef>
            </a:pPr>
            <a:r>
              <a:rPr lang="en-US" sz="2200" spc="-21">
                <a:solidFill>
                  <a:srgbClr val="6F8090"/>
                </a:solidFill>
                <a:latin typeface="Clear Sans Regular Bold"/>
              </a:rPr>
              <a:t>Gamma-Gamma model</a:t>
            </a:r>
          </a:p>
        </p:txBody>
      </p:sp>
      <p:grpSp>
        <p:nvGrpSpPr>
          <p:cNvPr id="41" name="Group 41"/>
          <p:cNvGrpSpPr/>
          <p:nvPr/>
        </p:nvGrpSpPr>
        <p:grpSpPr>
          <a:xfrm>
            <a:off x="1600128" y="7549148"/>
            <a:ext cx="3818388" cy="1709152"/>
            <a:chOff x="0" y="0"/>
            <a:chExt cx="1563189" cy="699700"/>
          </a:xfrm>
        </p:grpSpPr>
        <p:sp>
          <p:nvSpPr>
            <p:cNvPr id="42" name="Freeform 42"/>
            <p:cNvSpPr/>
            <p:nvPr/>
          </p:nvSpPr>
          <p:spPr>
            <a:xfrm>
              <a:off x="0" y="0"/>
              <a:ext cx="1563189" cy="699700"/>
            </a:xfrm>
            <a:custGeom>
              <a:avLst/>
              <a:gdLst/>
              <a:ahLst/>
              <a:cxnLst/>
              <a:rect l="l" t="t" r="r" b="b"/>
              <a:pathLst>
                <a:path w="1563189" h="699700">
                  <a:moveTo>
                    <a:pt x="1438729" y="699700"/>
                  </a:moveTo>
                  <a:lnTo>
                    <a:pt x="124460" y="699700"/>
                  </a:lnTo>
                  <a:cubicBezTo>
                    <a:pt x="55880" y="699700"/>
                    <a:pt x="0" y="643820"/>
                    <a:pt x="0" y="575240"/>
                  </a:cubicBezTo>
                  <a:lnTo>
                    <a:pt x="0" y="124460"/>
                  </a:lnTo>
                  <a:cubicBezTo>
                    <a:pt x="0" y="55880"/>
                    <a:pt x="55880" y="0"/>
                    <a:pt x="124460" y="0"/>
                  </a:cubicBezTo>
                  <a:lnTo>
                    <a:pt x="1438729" y="0"/>
                  </a:lnTo>
                  <a:cubicBezTo>
                    <a:pt x="1507309" y="0"/>
                    <a:pt x="1563189" y="55880"/>
                    <a:pt x="1563189" y="124460"/>
                  </a:cubicBezTo>
                  <a:lnTo>
                    <a:pt x="1563189" y="575240"/>
                  </a:lnTo>
                  <a:cubicBezTo>
                    <a:pt x="1563189" y="643820"/>
                    <a:pt x="1507309" y="699700"/>
                    <a:pt x="1438729" y="699700"/>
                  </a:cubicBezTo>
                  <a:close/>
                </a:path>
              </a:pathLst>
            </a:custGeom>
            <a:solidFill>
              <a:srgbClr val="FFFFFF"/>
            </a:solidFill>
          </p:spPr>
        </p:sp>
      </p:grpSp>
      <p:sp>
        <p:nvSpPr>
          <p:cNvPr id="43" name="TextBox 43"/>
          <p:cNvSpPr txBox="1"/>
          <p:nvPr/>
        </p:nvSpPr>
        <p:spPr>
          <a:xfrm>
            <a:off x="1853672" y="7691254"/>
            <a:ext cx="769437" cy="71247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8</a:t>
            </a:r>
          </a:p>
        </p:txBody>
      </p:sp>
      <p:sp>
        <p:nvSpPr>
          <p:cNvPr id="44" name="TextBox 44"/>
          <p:cNvSpPr txBox="1"/>
          <p:nvPr/>
        </p:nvSpPr>
        <p:spPr>
          <a:xfrm>
            <a:off x="2020987" y="8147318"/>
            <a:ext cx="2976671" cy="763270"/>
          </a:xfrm>
          <a:prstGeom prst="rect">
            <a:avLst/>
          </a:prstGeom>
        </p:spPr>
        <p:txBody>
          <a:bodyPr lIns="0" tIns="0" rIns="0" bIns="0" rtlCol="0" anchor="t">
            <a:spAutoFit/>
          </a:bodyPr>
          <a:lstStyle/>
          <a:p>
            <a:pPr algn="ctr">
              <a:lnSpc>
                <a:spcPts val="3079"/>
              </a:lnSpc>
              <a:spcBef>
                <a:spcPct val="0"/>
              </a:spcBef>
            </a:pPr>
            <a:r>
              <a:rPr lang="en-US" sz="2200" spc="-21" dirty="0">
                <a:solidFill>
                  <a:srgbClr val="6F8090"/>
                </a:solidFill>
                <a:latin typeface="Clear Sans Regular Bold"/>
              </a:rPr>
              <a:t>Customer Retention Rate with Cohort</a:t>
            </a:r>
          </a:p>
        </p:txBody>
      </p:sp>
      <p:grpSp>
        <p:nvGrpSpPr>
          <p:cNvPr id="45" name="Group 45"/>
          <p:cNvGrpSpPr/>
          <p:nvPr/>
        </p:nvGrpSpPr>
        <p:grpSpPr>
          <a:xfrm>
            <a:off x="7072308" y="7576431"/>
            <a:ext cx="4143384" cy="1654587"/>
            <a:chOff x="0" y="0"/>
            <a:chExt cx="1653761" cy="660400"/>
          </a:xfrm>
        </p:grpSpPr>
        <p:sp>
          <p:nvSpPr>
            <p:cNvPr id="46" name="Freeform 46"/>
            <p:cNvSpPr/>
            <p:nvPr/>
          </p:nvSpPr>
          <p:spPr>
            <a:xfrm>
              <a:off x="0" y="0"/>
              <a:ext cx="1653761" cy="660400"/>
            </a:xfrm>
            <a:custGeom>
              <a:avLst/>
              <a:gdLst/>
              <a:ahLst/>
              <a:cxnLst/>
              <a:rect l="l" t="t" r="r" b="b"/>
              <a:pathLst>
                <a:path w="1653761" h="660400">
                  <a:moveTo>
                    <a:pt x="1529301" y="660400"/>
                  </a:moveTo>
                  <a:lnTo>
                    <a:pt x="124460" y="660400"/>
                  </a:lnTo>
                  <a:cubicBezTo>
                    <a:pt x="55880" y="660400"/>
                    <a:pt x="0" y="604520"/>
                    <a:pt x="0" y="535940"/>
                  </a:cubicBezTo>
                  <a:lnTo>
                    <a:pt x="0" y="124460"/>
                  </a:lnTo>
                  <a:cubicBezTo>
                    <a:pt x="0" y="55880"/>
                    <a:pt x="55880" y="0"/>
                    <a:pt x="124460" y="0"/>
                  </a:cubicBezTo>
                  <a:lnTo>
                    <a:pt x="1529301" y="0"/>
                  </a:lnTo>
                  <a:cubicBezTo>
                    <a:pt x="1597881" y="0"/>
                    <a:pt x="1653761" y="55880"/>
                    <a:pt x="1653761" y="124460"/>
                  </a:cubicBezTo>
                  <a:lnTo>
                    <a:pt x="1653761" y="535940"/>
                  </a:lnTo>
                  <a:cubicBezTo>
                    <a:pt x="1653761" y="604520"/>
                    <a:pt x="1597881" y="660400"/>
                    <a:pt x="1529301" y="660400"/>
                  </a:cubicBezTo>
                  <a:close/>
                </a:path>
              </a:pathLst>
            </a:custGeom>
            <a:solidFill>
              <a:srgbClr val="FFFFFF"/>
            </a:solidFill>
          </p:spPr>
        </p:sp>
      </p:grpSp>
      <p:sp>
        <p:nvSpPr>
          <p:cNvPr id="47" name="TextBox 47"/>
          <p:cNvSpPr txBox="1"/>
          <p:nvPr/>
        </p:nvSpPr>
        <p:spPr>
          <a:xfrm>
            <a:off x="7327499" y="7691254"/>
            <a:ext cx="613648" cy="71247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9</a:t>
            </a:r>
          </a:p>
        </p:txBody>
      </p:sp>
      <p:sp>
        <p:nvSpPr>
          <p:cNvPr id="48" name="TextBox 48"/>
          <p:cNvSpPr txBox="1"/>
          <p:nvPr/>
        </p:nvSpPr>
        <p:spPr>
          <a:xfrm>
            <a:off x="7057819" y="8342581"/>
            <a:ext cx="3805551" cy="372745"/>
          </a:xfrm>
          <a:prstGeom prst="rect">
            <a:avLst/>
          </a:prstGeom>
        </p:spPr>
        <p:txBody>
          <a:bodyPr lIns="0" tIns="0" rIns="0" bIns="0" rtlCol="0" anchor="t">
            <a:spAutoFit/>
          </a:bodyPr>
          <a:lstStyle/>
          <a:p>
            <a:pPr algn="ctr">
              <a:lnSpc>
                <a:spcPts val="3079"/>
              </a:lnSpc>
              <a:spcBef>
                <a:spcPct val="0"/>
              </a:spcBef>
            </a:pPr>
            <a:r>
              <a:rPr lang="en-US" sz="2200" spc="-21">
                <a:solidFill>
                  <a:srgbClr val="6F8090"/>
                </a:solidFill>
                <a:latin typeface="Clear Sans Regular Bold"/>
              </a:rPr>
              <a:t>Power BI</a:t>
            </a:r>
          </a:p>
        </p:txBody>
      </p:sp>
      <p:grpSp>
        <p:nvGrpSpPr>
          <p:cNvPr id="49" name="Group 49"/>
          <p:cNvGrpSpPr/>
          <p:nvPr/>
        </p:nvGrpSpPr>
        <p:grpSpPr>
          <a:xfrm>
            <a:off x="12430740" y="7576431"/>
            <a:ext cx="3916462" cy="1654587"/>
            <a:chOff x="0" y="0"/>
            <a:chExt cx="1563189" cy="660400"/>
          </a:xfrm>
        </p:grpSpPr>
        <p:sp>
          <p:nvSpPr>
            <p:cNvPr id="50" name="Freeform 50"/>
            <p:cNvSpPr/>
            <p:nvPr/>
          </p:nvSpPr>
          <p:spPr>
            <a:xfrm>
              <a:off x="0" y="0"/>
              <a:ext cx="1563189" cy="660400"/>
            </a:xfrm>
            <a:custGeom>
              <a:avLst/>
              <a:gdLst/>
              <a:ahLst/>
              <a:cxnLst/>
              <a:rect l="l" t="t" r="r" b="b"/>
              <a:pathLst>
                <a:path w="1563189" h="660400">
                  <a:moveTo>
                    <a:pt x="1438729" y="660400"/>
                  </a:moveTo>
                  <a:lnTo>
                    <a:pt x="124460" y="660400"/>
                  </a:lnTo>
                  <a:cubicBezTo>
                    <a:pt x="55880" y="660400"/>
                    <a:pt x="0" y="604520"/>
                    <a:pt x="0" y="535940"/>
                  </a:cubicBezTo>
                  <a:lnTo>
                    <a:pt x="0" y="124460"/>
                  </a:lnTo>
                  <a:cubicBezTo>
                    <a:pt x="0" y="55880"/>
                    <a:pt x="55880" y="0"/>
                    <a:pt x="124460" y="0"/>
                  </a:cubicBezTo>
                  <a:lnTo>
                    <a:pt x="1438729" y="0"/>
                  </a:lnTo>
                  <a:cubicBezTo>
                    <a:pt x="1507309" y="0"/>
                    <a:pt x="1563189" y="55880"/>
                    <a:pt x="1563189" y="124460"/>
                  </a:cubicBezTo>
                  <a:lnTo>
                    <a:pt x="1563189" y="535940"/>
                  </a:lnTo>
                  <a:cubicBezTo>
                    <a:pt x="1563189" y="604520"/>
                    <a:pt x="1507309" y="660400"/>
                    <a:pt x="1438729" y="660400"/>
                  </a:cubicBezTo>
                  <a:close/>
                </a:path>
              </a:pathLst>
            </a:custGeom>
            <a:solidFill>
              <a:srgbClr val="FFFFFF"/>
            </a:solidFill>
          </p:spPr>
        </p:sp>
      </p:grpSp>
      <p:sp>
        <p:nvSpPr>
          <p:cNvPr id="51" name="TextBox 51"/>
          <p:cNvSpPr txBox="1"/>
          <p:nvPr/>
        </p:nvSpPr>
        <p:spPr>
          <a:xfrm>
            <a:off x="12628777" y="7691254"/>
            <a:ext cx="769437" cy="71247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10</a:t>
            </a:r>
          </a:p>
        </p:txBody>
      </p:sp>
      <p:sp>
        <p:nvSpPr>
          <p:cNvPr id="52" name="TextBox 52"/>
          <p:cNvSpPr txBox="1"/>
          <p:nvPr/>
        </p:nvSpPr>
        <p:spPr>
          <a:xfrm>
            <a:off x="12828765" y="8342581"/>
            <a:ext cx="3253241" cy="372745"/>
          </a:xfrm>
          <a:prstGeom prst="rect">
            <a:avLst/>
          </a:prstGeom>
        </p:spPr>
        <p:txBody>
          <a:bodyPr lIns="0" tIns="0" rIns="0" bIns="0" rtlCol="0" anchor="t">
            <a:spAutoFit/>
          </a:bodyPr>
          <a:lstStyle/>
          <a:p>
            <a:pPr algn="ctr">
              <a:lnSpc>
                <a:spcPts val="3079"/>
              </a:lnSpc>
              <a:spcBef>
                <a:spcPct val="0"/>
              </a:spcBef>
            </a:pPr>
            <a:r>
              <a:rPr lang="en-US" sz="2200" spc="-21">
                <a:solidFill>
                  <a:srgbClr val="6F8090"/>
                </a:solidFill>
                <a:latin typeface="Clear Sans Regular Bold"/>
              </a:rPr>
              <a:t>Customer Lifetime Value </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6781800" y="5829300"/>
            <a:ext cx="5292696" cy="1137578"/>
            <a:chOff x="0" y="0"/>
            <a:chExt cx="7056928" cy="1516771"/>
          </a:xfrm>
        </p:grpSpPr>
        <p:grpSp>
          <p:nvGrpSpPr>
            <p:cNvPr id="3" name="Group 3"/>
            <p:cNvGrpSpPr/>
            <p:nvPr/>
          </p:nvGrpSpPr>
          <p:grpSpPr>
            <a:xfrm>
              <a:off x="0" y="0"/>
              <a:ext cx="7056928" cy="1516771"/>
              <a:chOff x="0" y="0"/>
              <a:chExt cx="14517457" cy="3120290"/>
            </a:xfrm>
          </p:grpSpPr>
          <p:sp>
            <p:nvSpPr>
              <p:cNvPr id="4" name="Freeform 4"/>
              <p:cNvSpPr/>
              <p:nvPr/>
            </p:nvSpPr>
            <p:spPr>
              <a:xfrm>
                <a:off x="0" y="0"/>
                <a:ext cx="14517457" cy="3219350"/>
              </a:xfrm>
              <a:custGeom>
                <a:avLst/>
                <a:gdLst/>
                <a:ahLst/>
                <a:cxnLst/>
                <a:rect l="l" t="t" r="r" b="b"/>
                <a:pathLst>
                  <a:path w="14517457" h="3219350">
                    <a:moveTo>
                      <a:pt x="13895157" y="2649120"/>
                    </a:moveTo>
                    <a:cubicBezTo>
                      <a:pt x="13895157" y="2642770"/>
                      <a:pt x="13896428" y="2637690"/>
                      <a:pt x="13896428" y="2630070"/>
                    </a:cubicBezTo>
                    <a:lnTo>
                      <a:pt x="13896428" y="490220"/>
                    </a:lnTo>
                    <a:cubicBezTo>
                      <a:pt x="13896428" y="220980"/>
                      <a:pt x="13686878" y="0"/>
                      <a:pt x="13430337" y="0"/>
                    </a:cubicBezTo>
                    <a:lnTo>
                      <a:pt x="467360" y="0"/>
                    </a:lnTo>
                    <a:cubicBezTo>
                      <a:pt x="210820" y="0"/>
                      <a:pt x="0" y="220980"/>
                      <a:pt x="0" y="490220"/>
                    </a:cubicBezTo>
                    <a:lnTo>
                      <a:pt x="0" y="2630070"/>
                    </a:lnTo>
                    <a:cubicBezTo>
                      <a:pt x="0" y="2899310"/>
                      <a:pt x="209550" y="3120290"/>
                      <a:pt x="466090" y="3120290"/>
                    </a:cubicBezTo>
                    <a:lnTo>
                      <a:pt x="13429067" y="3120290"/>
                    </a:lnTo>
                    <a:cubicBezTo>
                      <a:pt x="13542097" y="3120290"/>
                      <a:pt x="13646237" y="3077110"/>
                      <a:pt x="13726247" y="3007260"/>
                    </a:cubicBezTo>
                    <a:cubicBezTo>
                      <a:pt x="13857057" y="3078380"/>
                      <a:pt x="14169478" y="3219350"/>
                      <a:pt x="14516187" y="3012340"/>
                    </a:cubicBezTo>
                    <a:cubicBezTo>
                      <a:pt x="14517457" y="3012340"/>
                      <a:pt x="14205037" y="3013610"/>
                      <a:pt x="13895157" y="2649120"/>
                    </a:cubicBezTo>
                    <a:lnTo>
                      <a:pt x="13895157" y="2649120"/>
                    </a:lnTo>
                    <a:close/>
                  </a:path>
                </a:pathLst>
              </a:custGeom>
              <a:solidFill>
                <a:srgbClr val="FFDC5D"/>
              </a:solidFill>
            </p:spPr>
          </p:sp>
        </p:grpSp>
        <p:sp>
          <p:nvSpPr>
            <p:cNvPr id="5" name="TextBox 5"/>
            <p:cNvSpPr txBox="1"/>
            <p:nvPr/>
          </p:nvSpPr>
          <p:spPr>
            <a:xfrm>
              <a:off x="402439" y="427478"/>
              <a:ext cx="5983339" cy="595141"/>
            </a:xfrm>
            <a:prstGeom prst="rect">
              <a:avLst/>
            </a:prstGeom>
          </p:spPr>
          <p:txBody>
            <a:bodyPr lIns="0" tIns="0" rIns="0" bIns="0" rtlCol="0" anchor="t">
              <a:spAutoFit/>
            </a:bodyPr>
            <a:lstStyle/>
            <a:p>
              <a:pPr marL="0" lvl="0" indent="0" algn="ctr">
                <a:lnSpc>
                  <a:spcPts val="3702"/>
                </a:lnSpc>
                <a:spcBef>
                  <a:spcPct val="0"/>
                </a:spcBef>
              </a:pPr>
              <a:r>
                <a:rPr lang="en-US" sz="2644" dirty="0">
                  <a:solidFill>
                    <a:srgbClr val="000000"/>
                  </a:solidFill>
                  <a:latin typeface="Public Sans"/>
                </a:rPr>
                <a:t>Have a good day!</a:t>
              </a:r>
            </a:p>
          </p:txBody>
        </p:sp>
      </p:grpSp>
      <p:sp>
        <p:nvSpPr>
          <p:cNvPr id="6" name="TextBox 6"/>
          <p:cNvSpPr txBox="1"/>
          <p:nvPr/>
        </p:nvSpPr>
        <p:spPr>
          <a:xfrm>
            <a:off x="2773833" y="3609975"/>
            <a:ext cx="12740334" cy="1533525"/>
          </a:xfrm>
          <a:prstGeom prst="rect">
            <a:avLst/>
          </a:prstGeom>
        </p:spPr>
        <p:txBody>
          <a:bodyPr wrap="square" lIns="0" tIns="0" rIns="0" bIns="0" rtlCol="0" anchor="t">
            <a:spAutoFit/>
          </a:bodyPr>
          <a:lstStyle/>
          <a:p>
            <a:pPr algn="ctr">
              <a:lnSpc>
                <a:spcPts val="12599"/>
              </a:lnSpc>
            </a:pPr>
            <a:r>
              <a:rPr lang="en-US" sz="9000" dirty="0">
                <a:solidFill>
                  <a:srgbClr val="373737"/>
                </a:solidFill>
                <a:latin typeface="Noto Serif Display Black"/>
              </a:rPr>
              <a:t>thank for listening</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2067071" y="2800046"/>
            <a:ext cx="1182082" cy="118208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id="11" name="Picture 11"/>
          <p:cNvPicPr>
            <a:picLocks noChangeAspect="1"/>
          </p:cNvPicPr>
          <p:nvPr/>
        </p:nvPicPr>
        <p:blipFill>
          <a:blip r:embed="rId2"/>
          <a:srcRect l="62084" t="586" b="12876"/>
          <a:stretch>
            <a:fillRect/>
          </a:stretch>
        </p:blipFill>
        <p:spPr>
          <a:xfrm>
            <a:off x="-152" y="0"/>
            <a:ext cx="8012715" cy="10287000"/>
          </a:xfrm>
          <a:prstGeom prst="rect">
            <a:avLst/>
          </a:prstGeom>
        </p:spPr>
      </p:pic>
      <p:grpSp>
        <p:nvGrpSpPr>
          <p:cNvPr id="12" name="Group 12"/>
          <p:cNvGrpSpPr/>
          <p:nvPr/>
        </p:nvGrpSpPr>
        <p:grpSpPr>
          <a:xfrm>
            <a:off x="9466766" y="1476227"/>
            <a:ext cx="5657850" cy="953010"/>
            <a:chOff x="0" y="0"/>
            <a:chExt cx="1913890" cy="322376"/>
          </a:xfrm>
        </p:grpSpPr>
        <p:sp>
          <p:nvSpPr>
            <p:cNvPr id="13" name="Freeform 13"/>
            <p:cNvSpPr/>
            <p:nvPr/>
          </p:nvSpPr>
          <p:spPr>
            <a:xfrm>
              <a:off x="0" y="0"/>
              <a:ext cx="1913890" cy="322376"/>
            </a:xfrm>
            <a:custGeom>
              <a:avLst/>
              <a:gdLst/>
              <a:ahLst/>
              <a:cxnLst/>
              <a:rect l="l" t="t" r="r" b="b"/>
              <a:pathLst>
                <a:path w="1913890" h="322376">
                  <a:moveTo>
                    <a:pt x="0" y="0"/>
                  </a:moveTo>
                  <a:lnTo>
                    <a:pt x="1913890" y="0"/>
                  </a:lnTo>
                  <a:lnTo>
                    <a:pt x="1913890" y="322376"/>
                  </a:lnTo>
                  <a:lnTo>
                    <a:pt x="0" y="322376"/>
                  </a:lnTo>
                  <a:close/>
                </a:path>
              </a:pathLst>
            </a:custGeom>
            <a:solidFill>
              <a:srgbClr val="A6A6A6"/>
            </a:solidFill>
          </p:spPr>
        </p:sp>
      </p:grpSp>
      <p:grpSp>
        <p:nvGrpSpPr>
          <p:cNvPr id="14" name="Group 14"/>
          <p:cNvGrpSpPr/>
          <p:nvPr/>
        </p:nvGrpSpPr>
        <p:grpSpPr>
          <a:xfrm>
            <a:off x="8451671" y="1587607"/>
            <a:ext cx="8030832" cy="6878867"/>
            <a:chOff x="-45740" y="148507"/>
            <a:chExt cx="10707776" cy="9171823"/>
          </a:xfrm>
        </p:grpSpPr>
        <p:sp>
          <p:nvSpPr>
            <p:cNvPr id="15" name="TextBox 15"/>
            <p:cNvSpPr txBox="1"/>
            <p:nvPr/>
          </p:nvSpPr>
          <p:spPr>
            <a:xfrm>
              <a:off x="-45740" y="148507"/>
              <a:ext cx="10662036" cy="973667"/>
            </a:xfrm>
            <a:prstGeom prst="rect">
              <a:avLst/>
            </a:prstGeom>
          </p:spPr>
          <p:txBody>
            <a:bodyPr lIns="0" tIns="0" rIns="0" bIns="0" rtlCol="0" anchor="t">
              <a:spAutoFit/>
            </a:bodyPr>
            <a:lstStyle/>
            <a:p>
              <a:pPr algn="ctr">
                <a:lnSpc>
                  <a:spcPts val="5500"/>
                </a:lnSpc>
              </a:pPr>
              <a:r>
                <a:rPr lang="en-US" sz="5000" spc="-150" dirty="0">
                  <a:solidFill>
                    <a:srgbClr val="3D4248"/>
                  </a:solidFill>
                  <a:latin typeface="Clear Sans Regular Bold"/>
                </a:rPr>
                <a:t>Research Goals </a:t>
              </a:r>
            </a:p>
          </p:txBody>
        </p:sp>
        <p:sp>
          <p:nvSpPr>
            <p:cNvPr id="16" name="TextBox 16"/>
            <p:cNvSpPr txBox="1"/>
            <p:nvPr/>
          </p:nvSpPr>
          <p:spPr>
            <a:xfrm>
              <a:off x="0" y="1765857"/>
              <a:ext cx="10662036" cy="6542405"/>
            </a:xfrm>
            <a:prstGeom prst="rect">
              <a:avLst/>
            </a:prstGeom>
          </p:spPr>
          <p:txBody>
            <a:bodyPr lIns="0" tIns="0" rIns="0" bIns="0" rtlCol="0" anchor="t">
              <a:spAutoFit/>
            </a:bodyPr>
            <a:lstStyle/>
            <a:p>
              <a:pPr marL="518157" lvl="1" indent="-259078">
                <a:lnSpc>
                  <a:spcPts val="3359"/>
                </a:lnSpc>
                <a:buFont typeface="Arial"/>
                <a:buChar char="•"/>
              </a:pPr>
              <a:r>
                <a:rPr lang="en-US" sz="2399" dirty="0">
                  <a:solidFill>
                    <a:srgbClr val="3D4248"/>
                  </a:solidFill>
                  <a:latin typeface="Clear Sans Regular"/>
                </a:rPr>
                <a:t>Calculate customer retention rate monthly by cohort analyst</a:t>
              </a:r>
            </a:p>
            <a:p>
              <a:pPr marL="518157" lvl="1" indent="-259078">
                <a:lnSpc>
                  <a:spcPts val="3359"/>
                </a:lnSpc>
                <a:buFont typeface="Arial"/>
                <a:buChar char="•"/>
              </a:pPr>
              <a:r>
                <a:rPr lang="en-US" sz="2399" dirty="0">
                  <a:solidFill>
                    <a:srgbClr val="3D4248"/>
                  </a:solidFill>
                  <a:latin typeface="Arimo"/>
                </a:rPr>
                <a:t>Construct the customer segmentation model using K-means clustering technique and RFM analysis.</a:t>
              </a:r>
            </a:p>
            <a:p>
              <a:pPr marL="518157" lvl="1" indent="-259078">
                <a:lnSpc>
                  <a:spcPts val="3359"/>
                </a:lnSpc>
                <a:buFont typeface="Arial"/>
                <a:buChar char="•"/>
              </a:pPr>
              <a:r>
                <a:rPr lang="en-US" sz="2399" dirty="0">
                  <a:solidFill>
                    <a:srgbClr val="3D4248"/>
                  </a:solidFill>
                  <a:latin typeface="Arimo"/>
                </a:rPr>
                <a:t>Conduct the customer segmentation based on their customer purchase </a:t>
              </a:r>
              <a:r>
                <a:rPr lang="en-US" sz="2399" dirty="0" err="1">
                  <a:solidFill>
                    <a:srgbClr val="3D4248"/>
                  </a:solidFill>
                  <a:latin typeface="Arimo"/>
                </a:rPr>
                <a:t>behaviours</a:t>
              </a:r>
              <a:r>
                <a:rPr lang="en-US" sz="2399" dirty="0">
                  <a:solidFill>
                    <a:srgbClr val="3D4248"/>
                  </a:solidFill>
                  <a:latin typeface="Arimo"/>
                </a:rPr>
                <a:t>.</a:t>
              </a:r>
            </a:p>
            <a:p>
              <a:pPr marL="518157" lvl="1" indent="-259078">
                <a:lnSpc>
                  <a:spcPts val="3359"/>
                </a:lnSpc>
                <a:buFont typeface="Arial"/>
                <a:buChar char="•"/>
              </a:pPr>
              <a:r>
                <a:rPr lang="en-US" sz="2399" dirty="0">
                  <a:solidFill>
                    <a:srgbClr val="3D4248"/>
                  </a:solidFill>
                  <a:latin typeface="Arimo"/>
                </a:rPr>
                <a:t>Predicting CLV using NB/NBD and Gamma-Gamma model</a:t>
              </a:r>
            </a:p>
            <a:p>
              <a:pPr marL="518157" lvl="1" indent="-259078">
                <a:lnSpc>
                  <a:spcPts val="3359"/>
                </a:lnSpc>
                <a:buFont typeface="Arial"/>
                <a:buChar char="•"/>
              </a:pPr>
              <a:r>
                <a:rPr lang="en-US" sz="2399" dirty="0">
                  <a:solidFill>
                    <a:srgbClr val="3D4248"/>
                  </a:solidFill>
                  <a:latin typeface="Arimo"/>
                </a:rPr>
                <a:t>Analyze results and provide recommendations to the business on marketing strategy for each customer segment.</a:t>
              </a:r>
            </a:p>
            <a:p>
              <a:pPr>
                <a:lnSpc>
                  <a:spcPts val="2520"/>
                </a:lnSpc>
                <a:spcBef>
                  <a:spcPct val="0"/>
                </a:spcBef>
              </a:pPr>
              <a:endParaRPr lang="en-US" sz="2399" dirty="0">
                <a:solidFill>
                  <a:srgbClr val="3D4248"/>
                </a:solidFill>
                <a:latin typeface="Arimo"/>
              </a:endParaRPr>
            </a:p>
          </p:txBody>
        </p:sp>
        <p:sp>
          <p:nvSpPr>
            <p:cNvPr id="17" name="TextBox 17"/>
            <p:cNvSpPr txBox="1"/>
            <p:nvPr/>
          </p:nvSpPr>
          <p:spPr>
            <a:xfrm>
              <a:off x="0" y="8892975"/>
              <a:ext cx="10662036" cy="427355"/>
            </a:xfrm>
            <a:prstGeom prst="rect">
              <a:avLst/>
            </a:prstGeom>
          </p:spPr>
          <p:txBody>
            <a:bodyPr lIns="0" tIns="0" rIns="0" bIns="0" rtlCol="0" anchor="t">
              <a:spAutoFit/>
            </a:bodyPr>
            <a:lstStyle/>
            <a:p>
              <a:pPr marL="0" lvl="0" indent="0" algn="l">
                <a:lnSpc>
                  <a:spcPts val="2880"/>
                </a:lnSpc>
                <a:spcBef>
                  <a:spcPct val="0"/>
                </a:spcBef>
              </a:pPr>
              <a:endParaRPr/>
            </a:p>
          </p:txBody>
        </p:sp>
      </p:grpSp>
      <p:sp>
        <p:nvSpPr>
          <p:cNvPr id="18" name="TextBox 18"/>
          <p:cNvSpPr txBox="1"/>
          <p:nvPr/>
        </p:nvSpPr>
        <p:spPr>
          <a:xfrm>
            <a:off x="10217895" y="9220200"/>
            <a:ext cx="7041405" cy="306705"/>
          </a:xfrm>
          <a:prstGeom prst="rect">
            <a:avLst/>
          </a:prstGeom>
        </p:spPr>
        <p:txBody>
          <a:bodyPr lIns="0" tIns="0" rIns="0" bIns="0" rtlCol="0" anchor="t">
            <a:spAutoFit/>
          </a:bodyPr>
          <a:lstStyle/>
          <a:p>
            <a:pPr algn="r">
              <a:lnSpc>
                <a:spcPts val="2520"/>
              </a:lnSpc>
              <a:spcBef>
                <a:spcPct val="0"/>
              </a:spcBef>
            </a:pPr>
            <a:r>
              <a:rPr lang="en-US" sz="1800" spc="179">
                <a:solidFill>
                  <a:srgbClr val="6F8090"/>
                </a:solidFill>
                <a:latin typeface="Clear Sans Regular"/>
              </a:rPr>
              <a:t>GROUP 6 26.12.2021</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998" t="11689" r="33811"/>
          <a:stretch>
            <a:fillRect/>
          </a:stretch>
        </p:blipFill>
        <p:spPr>
          <a:xfrm>
            <a:off x="11212059" y="-129588"/>
            <a:ext cx="4710632" cy="10542195"/>
          </a:xfrm>
          <a:prstGeom prst="rect">
            <a:avLst/>
          </a:prstGeom>
        </p:spPr>
      </p:pic>
      <p:grpSp>
        <p:nvGrpSpPr>
          <p:cNvPr id="3" name="Group 3"/>
          <p:cNvGrpSpPr/>
          <p:nvPr/>
        </p:nvGrpSpPr>
        <p:grpSpPr>
          <a:xfrm>
            <a:off x="15331651" y="1899948"/>
            <a:ext cx="1182082" cy="118208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5" name="Group 5"/>
          <p:cNvGrpSpPr/>
          <p:nvPr/>
        </p:nvGrpSpPr>
        <p:grpSpPr>
          <a:xfrm>
            <a:off x="16901160" y="1028700"/>
            <a:ext cx="358140" cy="358140"/>
            <a:chOff x="0" y="0"/>
            <a:chExt cx="477520" cy="477520"/>
          </a:xfrm>
        </p:grpSpPr>
        <p:grpSp>
          <p:nvGrpSpPr>
            <p:cNvPr id="6" name="Group 6"/>
            <p:cNvGrpSpPr/>
            <p:nvPr/>
          </p:nvGrpSpPr>
          <p:grpSpPr>
            <a:xfrm>
              <a:off x="0" y="0"/>
              <a:ext cx="477520" cy="77593"/>
              <a:chOff x="0" y="0"/>
              <a:chExt cx="1913890" cy="310990"/>
            </a:xfrm>
          </p:grpSpPr>
          <p:sp>
            <p:nvSpPr>
              <p:cNvPr id="7" name="Freeform 7"/>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8" name="Group 8"/>
            <p:cNvGrpSpPr/>
            <p:nvPr/>
          </p:nvGrpSpPr>
          <p:grpSpPr>
            <a:xfrm>
              <a:off x="0" y="199964"/>
              <a:ext cx="477520" cy="77593"/>
              <a:chOff x="0" y="0"/>
              <a:chExt cx="1913890" cy="310990"/>
            </a:xfrm>
          </p:grpSpPr>
          <p:sp>
            <p:nvSpPr>
              <p:cNvPr id="9" name="Freeform 9"/>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10" name="Group 10"/>
            <p:cNvGrpSpPr/>
            <p:nvPr/>
          </p:nvGrpSpPr>
          <p:grpSpPr>
            <a:xfrm>
              <a:off x="0" y="399927"/>
              <a:ext cx="477520" cy="77593"/>
              <a:chOff x="0" y="0"/>
              <a:chExt cx="1913890" cy="310990"/>
            </a:xfrm>
          </p:grpSpPr>
          <p:sp>
            <p:nvSpPr>
              <p:cNvPr id="11" name="Freeform 11"/>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12" name="Group 12"/>
          <p:cNvGrpSpPr/>
          <p:nvPr/>
        </p:nvGrpSpPr>
        <p:grpSpPr>
          <a:xfrm>
            <a:off x="2035203" y="1207770"/>
            <a:ext cx="5935199" cy="953010"/>
            <a:chOff x="0" y="0"/>
            <a:chExt cx="2007709" cy="322376"/>
          </a:xfrm>
        </p:grpSpPr>
        <p:sp>
          <p:nvSpPr>
            <p:cNvPr id="13" name="Freeform 13"/>
            <p:cNvSpPr/>
            <p:nvPr/>
          </p:nvSpPr>
          <p:spPr>
            <a:xfrm>
              <a:off x="0" y="0"/>
              <a:ext cx="2007709" cy="322376"/>
            </a:xfrm>
            <a:custGeom>
              <a:avLst/>
              <a:gdLst/>
              <a:ahLst/>
              <a:cxnLst/>
              <a:rect l="l" t="t" r="r" b="b"/>
              <a:pathLst>
                <a:path w="2007709" h="322376">
                  <a:moveTo>
                    <a:pt x="0" y="0"/>
                  </a:moveTo>
                  <a:lnTo>
                    <a:pt x="2007709" y="0"/>
                  </a:lnTo>
                  <a:lnTo>
                    <a:pt x="2007709" y="322376"/>
                  </a:lnTo>
                  <a:lnTo>
                    <a:pt x="0" y="322376"/>
                  </a:lnTo>
                  <a:close/>
                </a:path>
              </a:pathLst>
            </a:custGeom>
            <a:solidFill>
              <a:srgbClr val="A6A6A6"/>
            </a:solidFill>
          </p:spPr>
        </p:sp>
      </p:grpSp>
      <p:sp>
        <p:nvSpPr>
          <p:cNvPr id="14" name="TextBox 14"/>
          <p:cNvSpPr txBox="1"/>
          <p:nvPr/>
        </p:nvSpPr>
        <p:spPr>
          <a:xfrm>
            <a:off x="2312552" y="1342963"/>
            <a:ext cx="6061037" cy="720725"/>
          </a:xfrm>
          <a:prstGeom prst="rect">
            <a:avLst/>
          </a:prstGeom>
        </p:spPr>
        <p:txBody>
          <a:bodyPr lIns="0" tIns="0" rIns="0" bIns="0" rtlCol="0" anchor="t">
            <a:spAutoFit/>
          </a:bodyPr>
          <a:lstStyle/>
          <a:p>
            <a:pPr marL="0" lvl="0" indent="0">
              <a:lnSpc>
                <a:spcPts val="5500"/>
              </a:lnSpc>
              <a:spcBef>
                <a:spcPct val="0"/>
              </a:spcBef>
            </a:pPr>
            <a:r>
              <a:rPr lang="en-US" sz="5000" spc="-150" dirty="0">
                <a:solidFill>
                  <a:srgbClr val="3D4248"/>
                </a:solidFill>
                <a:latin typeface="Clear Sans Regular Bold"/>
              </a:rPr>
              <a:t>D</a:t>
            </a:r>
            <a:r>
              <a:rPr lang="en-US" sz="5000" u="none" spc="-150" dirty="0">
                <a:solidFill>
                  <a:srgbClr val="3D4248"/>
                </a:solidFill>
                <a:latin typeface="Clear Sans Regular Bold"/>
              </a:rPr>
              <a:t>ata understanding</a:t>
            </a:r>
          </a:p>
        </p:txBody>
      </p:sp>
      <p:sp>
        <p:nvSpPr>
          <p:cNvPr id="15" name="TextBox 15"/>
          <p:cNvSpPr txBox="1"/>
          <p:nvPr/>
        </p:nvSpPr>
        <p:spPr>
          <a:xfrm>
            <a:off x="1542141" y="2686789"/>
            <a:ext cx="7601859" cy="5434965"/>
          </a:xfrm>
          <a:prstGeom prst="rect">
            <a:avLst/>
          </a:prstGeom>
        </p:spPr>
        <p:txBody>
          <a:bodyPr lIns="0" tIns="0" rIns="0" bIns="0" rtlCol="0" anchor="t">
            <a:spAutoFit/>
          </a:bodyPr>
          <a:lstStyle/>
          <a:p>
            <a:pPr>
              <a:lnSpc>
                <a:spcPts val="3359"/>
              </a:lnSpc>
              <a:spcBef>
                <a:spcPct val="0"/>
              </a:spcBef>
            </a:pPr>
            <a:r>
              <a:rPr lang="en-US" sz="2400" dirty="0">
                <a:solidFill>
                  <a:srgbClr val="3D4248"/>
                </a:solidFill>
                <a:latin typeface="Clear Sans Regular"/>
              </a:rPr>
              <a:t>The study makes use of a customer transaction dataset taken from the Adventure Works Cycles dataset. This is a worldwide corporation that produces and sells bicycles in North America, Europe, and Asia. From 06/2011 to 07/2014, the retrieved dataset contains 121,317 transactions from the company. This applies to both individuals and businesses. To be more specific, the percentage of customers in each country is different and the US is the biggest market. According to that, the transactions in the US (United States) market were excluded from the analysis in terms of analyzing the optimal customer segment for each different market.</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85958" y="3766331"/>
            <a:ext cx="4140015" cy="5357667"/>
          </a:xfrm>
          <a:prstGeom prst="rect">
            <a:avLst/>
          </a:prstGeom>
        </p:spPr>
      </p:pic>
      <p:grpSp>
        <p:nvGrpSpPr>
          <p:cNvPr id="3" name="Group 3"/>
          <p:cNvGrpSpPr/>
          <p:nvPr/>
        </p:nvGrpSpPr>
        <p:grpSpPr>
          <a:xfrm rot="5400000">
            <a:off x="446050" y="695687"/>
            <a:ext cx="1165300" cy="1240921"/>
            <a:chOff x="0" y="0"/>
            <a:chExt cx="1553733" cy="1654562"/>
          </a:xfrm>
        </p:grpSpPr>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1553733" cy="47245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182110"/>
              <a:ext cx="1553733" cy="472452"/>
            </a:xfrm>
            <a:prstGeom prst="rect">
              <a:avLst/>
            </a:prstGeom>
          </p:spPr>
        </p:pic>
      </p:grpSp>
      <p:grpSp>
        <p:nvGrpSpPr>
          <p:cNvPr id="6" name="Group 6"/>
          <p:cNvGrpSpPr/>
          <p:nvPr/>
        </p:nvGrpSpPr>
        <p:grpSpPr>
          <a:xfrm>
            <a:off x="5596490" y="-1217998"/>
            <a:ext cx="13311634" cy="8254843"/>
            <a:chOff x="0" y="0"/>
            <a:chExt cx="2827244" cy="1753238"/>
          </a:xfrm>
        </p:grpSpPr>
        <p:sp>
          <p:nvSpPr>
            <p:cNvPr id="7" name="Freeform 7"/>
            <p:cNvSpPr/>
            <p:nvPr/>
          </p:nvSpPr>
          <p:spPr>
            <a:xfrm>
              <a:off x="0" y="0"/>
              <a:ext cx="2827244" cy="1753238"/>
            </a:xfrm>
            <a:custGeom>
              <a:avLst/>
              <a:gdLst/>
              <a:ahLst/>
              <a:cxnLst/>
              <a:rect l="l" t="t" r="r" b="b"/>
              <a:pathLst>
                <a:path w="2827244" h="1753238">
                  <a:moveTo>
                    <a:pt x="0" y="0"/>
                  </a:moveTo>
                  <a:lnTo>
                    <a:pt x="2827244" y="0"/>
                  </a:lnTo>
                  <a:lnTo>
                    <a:pt x="2827244" y="1753238"/>
                  </a:lnTo>
                  <a:lnTo>
                    <a:pt x="0" y="1753238"/>
                  </a:lnTo>
                  <a:close/>
                </a:path>
              </a:pathLst>
            </a:custGeom>
            <a:solidFill>
              <a:srgbClr val="6F8090"/>
            </a:solidFill>
          </p:spPr>
        </p:sp>
      </p:grpSp>
      <p:grpSp>
        <p:nvGrpSpPr>
          <p:cNvPr id="8" name="Group 8"/>
          <p:cNvGrpSpPr/>
          <p:nvPr/>
        </p:nvGrpSpPr>
        <p:grpSpPr>
          <a:xfrm>
            <a:off x="9144000" y="1422293"/>
            <a:ext cx="5935199" cy="953010"/>
            <a:chOff x="0" y="0"/>
            <a:chExt cx="2007709" cy="322376"/>
          </a:xfrm>
        </p:grpSpPr>
        <p:sp>
          <p:nvSpPr>
            <p:cNvPr id="9" name="Freeform 9"/>
            <p:cNvSpPr/>
            <p:nvPr/>
          </p:nvSpPr>
          <p:spPr>
            <a:xfrm>
              <a:off x="0" y="0"/>
              <a:ext cx="2007709" cy="322376"/>
            </a:xfrm>
            <a:custGeom>
              <a:avLst/>
              <a:gdLst/>
              <a:ahLst/>
              <a:cxnLst/>
              <a:rect l="l" t="t" r="r" b="b"/>
              <a:pathLst>
                <a:path w="2007709" h="322376">
                  <a:moveTo>
                    <a:pt x="0" y="0"/>
                  </a:moveTo>
                  <a:lnTo>
                    <a:pt x="2007709" y="0"/>
                  </a:lnTo>
                  <a:lnTo>
                    <a:pt x="2007709" y="322376"/>
                  </a:lnTo>
                  <a:lnTo>
                    <a:pt x="0" y="322376"/>
                  </a:lnTo>
                  <a:close/>
                </a:path>
              </a:pathLst>
            </a:custGeom>
            <a:solidFill>
              <a:srgbClr val="A6A6A6"/>
            </a:solidFill>
          </p:spPr>
        </p:sp>
      </p:grpSp>
      <p:sp>
        <p:nvSpPr>
          <p:cNvPr id="10" name="TextBox 10"/>
          <p:cNvSpPr txBox="1"/>
          <p:nvPr/>
        </p:nvSpPr>
        <p:spPr>
          <a:xfrm>
            <a:off x="6975629" y="2852274"/>
            <a:ext cx="10553356" cy="3013401"/>
          </a:xfrm>
          <a:prstGeom prst="rect">
            <a:avLst/>
          </a:prstGeom>
        </p:spPr>
        <p:txBody>
          <a:bodyPr lIns="0" tIns="0" rIns="0" bIns="0" rtlCol="0" anchor="t">
            <a:spAutoFit/>
          </a:bodyPr>
          <a:lstStyle/>
          <a:p>
            <a:pPr>
              <a:lnSpc>
                <a:spcPts val="4048"/>
              </a:lnSpc>
              <a:spcBef>
                <a:spcPct val="0"/>
              </a:spcBef>
            </a:pPr>
            <a:r>
              <a:rPr lang="en-US" sz="2891" spc="-28" dirty="0">
                <a:solidFill>
                  <a:srgbClr val="000000"/>
                </a:solidFill>
                <a:latin typeface="Clear Sans Regular"/>
              </a:rPr>
              <a:t>First, we select appropriate features from the main data to build the model, bring it into a dataset. The main task in this step is to clean the data set and remove missing values and null attributions. Then transform it from raw data to the useful format that has normal distribution. We will use this data to build the model.</a:t>
            </a:r>
          </a:p>
        </p:txBody>
      </p:sp>
      <p:sp>
        <p:nvSpPr>
          <p:cNvPr id="11" name="TextBox 11"/>
          <p:cNvSpPr txBox="1"/>
          <p:nvPr/>
        </p:nvSpPr>
        <p:spPr>
          <a:xfrm>
            <a:off x="9144000" y="1414610"/>
            <a:ext cx="5935199" cy="863600"/>
          </a:xfrm>
          <a:prstGeom prst="rect">
            <a:avLst/>
          </a:prstGeom>
        </p:spPr>
        <p:txBody>
          <a:bodyPr lIns="0" tIns="0" rIns="0" bIns="0" rtlCol="0" anchor="t">
            <a:spAutoFit/>
          </a:bodyPr>
          <a:lstStyle/>
          <a:p>
            <a:pPr algn="ctr">
              <a:lnSpc>
                <a:spcPts val="7000"/>
              </a:lnSpc>
              <a:spcBef>
                <a:spcPct val="0"/>
              </a:spcBef>
            </a:pPr>
            <a:r>
              <a:rPr lang="en-US" sz="5000" spc="-50" dirty="0">
                <a:solidFill>
                  <a:srgbClr val="000000"/>
                </a:solidFill>
                <a:latin typeface="Clear Sans Regular Bold"/>
              </a:rPr>
              <a:t>Data preprocessing</a:t>
            </a:r>
          </a:p>
        </p:txBody>
      </p:sp>
      <p:sp>
        <p:nvSpPr>
          <p:cNvPr id="12" name="TextBox 12"/>
          <p:cNvSpPr txBox="1"/>
          <p:nvPr/>
        </p:nvSpPr>
        <p:spPr>
          <a:xfrm>
            <a:off x="10470030" y="8951595"/>
            <a:ext cx="7041405" cy="306705"/>
          </a:xfrm>
          <a:prstGeom prst="rect">
            <a:avLst/>
          </a:prstGeom>
        </p:spPr>
        <p:txBody>
          <a:bodyPr lIns="0" tIns="0" rIns="0" bIns="0" rtlCol="0" anchor="t">
            <a:spAutoFit/>
          </a:bodyPr>
          <a:lstStyle/>
          <a:p>
            <a:pPr algn="r">
              <a:lnSpc>
                <a:spcPts val="2520"/>
              </a:lnSpc>
              <a:spcBef>
                <a:spcPct val="0"/>
              </a:spcBef>
            </a:pPr>
            <a:r>
              <a:rPr lang="en-US" sz="1800" spc="179">
                <a:solidFill>
                  <a:srgbClr val="6F8090"/>
                </a:solidFill>
                <a:latin typeface="Clear Sans Regular"/>
              </a:rPr>
              <a:t>GROUP 6 26.12.2021</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82" r="59841" b="982"/>
          <a:stretch>
            <a:fillRect/>
          </a:stretch>
        </p:blipFill>
        <p:spPr>
          <a:xfrm>
            <a:off x="11969088" y="0"/>
            <a:ext cx="6318912" cy="10287000"/>
          </a:xfrm>
          <a:prstGeom prst="rect">
            <a:avLst/>
          </a:prstGeom>
        </p:spPr>
      </p:pic>
      <p:sp>
        <p:nvSpPr>
          <p:cNvPr id="3" name="AutoShape 3"/>
          <p:cNvSpPr/>
          <p:nvPr/>
        </p:nvSpPr>
        <p:spPr>
          <a:xfrm rot="-5400000">
            <a:off x="-937775" y="8145798"/>
            <a:ext cx="4272879" cy="0"/>
          </a:xfrm>
          <a:prstGeom prst="line">
            <a:avLst/>
          </a:prstGeom>
          <a:ln w="9525" cap="rnd">
            <a:solidFill>
              <a:srgbClr val="FFFFFF"/>
            </a:solidFill>
            <a:prstDash val="solid"/>
            <a:headEnd type="none" w="sm" len="sm"/>
            <a:tailEnd type="none" w="sm" len="sm"/>
          </a:ln>
        </p:spPr>
      </p:sp>
      <p:sp>
        <p:nvSpPr>
          <p:cNvPr id="4" name="TextBox 4"/>
          <p:cNvSpPr txBox="1"/>
          <p:nvPr/>
        </p:nvSpPr>
        <p:spPr>
          <a:xfrm>
            <a:off x="1028700" y="4093801"/>
            <a:ext cx="10510660" cy="1416050"/>
          </a:xfrm>
          <a:prstGeom prst="rect">
            <a:avLst/>
          </a:prstGeom>
        </p:spPr>
        <p:txBody>
          <a:bodyPr lIns="0" tIns="0" rIns="0" bIns="0" rtlCol="0" anchor="t">
            <a:spAutoFit/>
          </a:bodyPr>
          <a:lstStyle/>
          <a:p>
            <a:pPr algn="ctr">
              <a:lnSpc>
                <a:spcPts val="5500"/>
              </a:lnSpc>
            </a:pPr>
            <a:r>
              <a:rPr lang="en-US" sz="5000" dirty="0">
                <a:solidFill>
                  <a:srgbClr val="FFFFFF"/>
                </a:solidFill>
                <a:latin typeface="Clear Sans Regular Bold"/>
              </a:rPr>
              <a:t>Chapter 2: RFM MODEL WITH </a:t>
            </a:r>
          </a:p>
          <a:p>
            <a:pPr algn="ctr">
              <a:lnSpc>
                <a:spcPts val="5500"/>
              </a:lnSpc>
            </a:pPr>
            <a:r>
              <a:rPr lang="en-US" sz="5000" dirty="0">
                <a:solidFill>
                  <a:srgbClr val="FFFFFF"/>
                </a:solidFill>
                <a:latin typeface="Clear Sans Regular Bold"/>
              </a:rPr>
              <a:t>K-MEANS CLUSTERING</a:t>
            </a:r>
          </a:p>
        </p:txBody>
      </p:sp>
    </p:spTree>
  </p:cSld>
  <p:clrMapOvr>
    <a:masterClrMapping/>
  </p:clrMapOvr>
  <p:transition spd="slow">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7794825" y="861830"/>
            <a:ext cx="10493175" cy="0"/>
          </a:xfrm>
          <a:prstGeom prst="line">
            <a:avLst/>
          </a:prstGeom>
          <a:ln w="9525" cap="rnd">
            <a:solidFill>
              <a:srgbClr val="373737"/>
            </a:solidFill>
            <a:prstDash val="solid"/>
            <a:headEnd type="none" w="sm" len="sm"/>
            <a:tailEnd type="none" w="sm" len="sm"/>
          </a:ln>
        </p:spPr>
      </p:sp>
      <p:sp>
        <p:nvSpPr>
          <p:cNvPr id="3" name="AutoShape 3"/>
          <p:cNvSpPr/>
          <p:nvPr/>
        </p:nvSpPr>
        <p:spPr>
          <a:xfrm>
            <a:off x="7794825" y="9248775"/>
            <a:ext cx="10493175" cy="0"/>
          </a:xfrm>
          <a:prstGeom prst="line">
            <a:avLst/>
          </a:prstGeom>
          <a:ln w="9525" cap="rnd">
            <a:solidFill>
              <a:srgbClr val="373737"/>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6664202" y="1838547"/>
            <a:ext cx="11623798" cy="6609906"/>
          </a:xfrm>
          <a:prstGeom prst="rect">
            <a:avLst/>
          </a:prstGeom>
        </p:spPr>
      </p:pic>
      <p:sp>
        <p:nvSpPr>
          <p:cNvPr id="5" name="TextBox 5"/>
          <p:cNvSpPr txBox="1"/>
          <p:nvPr/>
        </p:nvSpPr>
        <p:spPr>
          <a:xfrm>
            <a:off x="1028700" y="1870371"/>
            <a:ext cx="2573272" cy="1228725"/>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373737"/>
                </a:solidFill>
                <a:latin typeface="Clear Sans Regular Bold"/>
              </a:rPr>
              <a:t> EDA</a:t>
            </a:r>
          </a:p>
        </p:txBody>
      </p:sp>
      <p:sp>
        <p:nvSpPr>
          <p:cNvPr id="6" name="TextBox 6"/>
          <p:cNvSpPr txBox="1"/>
          <p:nvPr/>
        </p:nvSpPr>
        <p:spPr>
          <a:xfrm>
            <a:off x="1371600" y="2896213"/>
            <a:ext cx="3601972" cy="405765"/>
          </a:xfrm>
          <a:prstGeom prst="rect">
            <a:avLst/>
          </a:prstGeom>
        </p:spPr>
        <p:txBody>
          <a:bodyPr lIns="0" tIns="0" rIns="0" bIns="0" rtlCol="0" anchor="t">
            <a:spAutoFit/>
          </a:bodyPr>
          <a:lstStyle/>
          <a:p>
            <a:pPr marL="0" lvl="0" indent="0" algn="l">
              <a:lnSpc>
                <a:spcPts val="3359"/>
              </a:lnSpc>
            </a:pPr>
            <a:r>
              <a:rPr lang="en-US" sz="2400" dirty="0">
                <a:solidFill>
                  <a:srgbClr val="373737"/>
                </a:solidFill>
                <a:latin typeface="Clear Sans Regular"/>
              </a:rPr>
              <a:t>De</a:t>
            </a:r>
            <a:r>
              <a:rPr lang="en-US" sz="2400" u="none" dirty="0">
                <a:solidFill>
                  <a:srgbClr val="373737"/>
                </a:solidFill>
                <a:latin typeface="Clear Sans Regular"/>
              </a:rPr>
              <a:t>scriptive Analysis </a:t>
            </a: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2218</Words>
  <Application>Microsoft Office PowerPoint</Application>
  <PresentationFormat>Tùy chỉnh</PresentationFormat>
  <Paragraphs>172</Paragraphs>
  <Slides>40</Slides>
  <Notes>0</Notes>
  <HiddenSlides>0</HiddenSlides>
  <MMClips>0</MMClips>
  <ScaleCrop>false</ScaleCrop>
  <HeadingPairs>
    <vt:vector size="6" baseType="variant">
      <vt:variant>
        <vt:lpstr>Phông được Dùng</vt:lpstr>
      </vt:variant>
      <vt:variant>
        <vt:i4>15</vt:i4>
      </vt:variant>
      <vt:variant>
        <vt:lpstr>Chủ đề</vt:lpstr>
      </vt:variant>
      <vt:variant>
        <vt:i4>1</vt:i4>
      </vt:variant>
      <vt:variant>
        <vt:lpstr>Tiêu đề Bản chiếu</vt:lpstr>
      </vt:variant>
      <vt:variant>
        <vt:i4>40</vt:i4>
      </vt:variant>
    </vt:vector>
  </HeadingPairs>
  <TitlesOfParts>
    <vt:vector size="56" baseType="lpstr">
      <vt:lpstr>Arial</vt:lpstr>
      <vt:lpstr>Noto Serif Display Black</vt:lpstr>
      <vt:lpstr>Franklin Gothic Medium Cond</vt:lpstr>
      <vt:lpstr>Clear Sans Regular Bold Italics</vt:lpstr>
      <vt:lpstr>Palatino Linotype</vt:lpstr>
      <vt:lpstr>Clear Sans Regular Italics</vt:lpstr>
      <vt:lpstr>Arimo</vt:lpstr>
      <vt:lpstr>Calibri</vt:lpstr>
      <vt:lpstr>Public Sans</vt:lpstr>
      <vt:lpstr>Libre Baskerville</vt:lpstr>
      <vt:lpstr>Clear Sans Regular Bold</vt:lpstr>
      <vt:lpstr>Noto Sans</vt:lpstr>
      <vt:lpstr>Montserrat Bold</vt:lpstr>
      <vt:lpstr>Clear Sans Regular</vt:lpstr>
      <vt:lpstr>Clear Sans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GIANG</dc:creator>
  <cp:lastModifiedBy>Giang Hoàng</cp:lastModifiedBy>
  <cp:revision>9</cp:revision>
  <dcterms:created xsi:type="dcterms:W3CDTF">2006-08-16T00:00:00Z</dcterms:created>
  <dcterms:modified xsi:type="dcterms:W3CDTF">2021-12-28T02:32:18Z</dcterms:modified>
  <dc:identifier>DAEzhBJ8rvc</dc:identifier>
</cp:coreProperties>
</file>